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0" r:id="rId7"/>
    <p:sldId id="398" r:id="rId8"/>
    <p:sldId id="264" r:id="rId9"/>
    <p:sldId id="263" r:id="rId10"/>
    <p:sldId id="266" r:id="rId11"/>
    <p:sldId id="506" r:id="rId12"/>
    <p:sldId id="265" r:id="rId13"/>
    <p:sldId id="267" r:id="rId14"/>
    <p:sldId id="508" r:id="rId15"/>
    <p:sldId id="433" r:id="rId16"/>
    <p:sldId id="411" r:id="rId17"/>
    <p:sldId id="420" r:id="rId18"/>
    <p:sldId id="428" r:id="rId19"/>
    <p:sldId id="434" r:id="rId20"/>
    <p:sldId id="435" r:id="rId21"/>
    <p:sldId id="436" r:id="rId22"/>
    <p:sldId id="429" r:id="rId23"/>
    <p:sldId id="437" r:id="rId24"/>
    <p:sldId id="439" r:id="rId25"/>
    <p:sldId id="444" r:id="rId26"/>
    <p:sldId id="430" r:id="rId27"/>
    <p:sldId id="445" r:id="rId28"/>
    <p:sldId id="453" r:id="rId29"/>
    <p:sldId id="454" r:id="rId30"/>
    <p:sldId id="448" r:id="rId31"/>
    <p:sldId id="449" r:id="rId32"/>
    <p:sldId id="450" r:id="rId33"/>
    <p:sldId id="451" r:id="rId34"/>
    <p:sldId id="455" r:id="rId35"/>
    <p:sldId id="457" r:id="rId36"/>
    <p:sldId id="456" r:id="rId37"/>
    <p:sldId id="452" r:id="rId38"/>
    <p:sldId id="458" r:id="rId39"/>
    <p:sldId id="459" r:id="rId40"/>
    <p:sldId id="460" r:id="rId41"/>
    <p:sldId id="461" r:id="rId42"/>
    <p:sldId id="294" r:id="rId43"/>
    <p:sldId id="440" r:id="rId44"/>
    <p:sldId id="295" r:id="rId45"/>
    <p:sldId id="462" r:id="rId46"/>
    <p:sldId id="472" r:id="rId47"/>
    <p:sldId id="484" r:id="rId48"/>
    <p:sldId id="441" r:id="rId49"/>
    <p:sldId id="483" r:id="rId50"/>
    <p:sldId id="463" r:id="rId51"/>
    <p:sldId id="467" r:id="rId52"/>
    <p:sldId id="471" r:id="rId53"/>
    <p:sldId id="468" r:id="rId54"/>
    <p:sldId id="469" r:id="rId55"/>
    <p:sldId id="442" r:id="rId56"/>
    <p:sldId id="470" r:id="rId57"/>
    <p:sldId id="509" r:id="rId58"/>
    <p:sldId id="511" r:id="rId59"/>
    <p:sldId id="477" r:id="rId60"/>
    <p:sldId id="478" r:id="rId61"/>
    <p:sldId id="479" r:id="rId62"/>
    <p:sldId id="512" r:id="rId63"/>
    <p:sldId id="419" r:id="rId64"/>
    <p:sldId id="480" r:id="rId65"/>
    <p:sldId id="481" r:id="rId66"/>
    <p:sldId id="482" r:id="rId67"/>
    <p:sldId id="513" r:id="rId68"/>
    <p:sldId id="327" r:id="rId69"/>
    <p:sldId id="328" r:id="rId70"/>
    <p:sldId id="514" r:id="rId71"/>
    <p:sldId id="329" r:id="rId72"/>
    <p:sldId id="330" r:id="rId73"/>
  </p:sldIdLst>
  <p:sldSz cx="12192000" cy="6858000"/>
  <p:notesSz cx="6858000" cy="9144000"/>
  <p:custDataLst>
    <p:tags r:id="rId7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2FDB2607-1784-4EEB-B798-7EB5836EED8A}">
        <p14:showMediaCtrls xmlns:p14="http://schemas.microsoft.com/office/powerpoint/2010/main" val="1"/>
      </p:ext>
    </p:extLst>
  </p:showPr>
  <p:clrMru>
    <a:srgbClr val="BBE0E3"/>
    <a:srgbClr val="D7D7D7"/>
    <a:srgbClr val="8C8C8C"/>
    <a:srgbClr val="FFFFFF"/>
    <a:srgbClr val="F5F5F5"/>
    <a:srgbClr val="004C95"/>
    <a:srgbClr val="002B6D"/>
    <a:srgbClr val="0064B2"/>
    <a:srgbClr val="004AAD"/>
    <a:srgbClr val="D3E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2"/>
    <p:restoredTop sz="96271"/>
  </p:normalViewPr>
  <p:slideViewPr>
    <p:cSldViewPr snapToGrid="0" snapToObjects="1">
      <p:cViewPr varScale="1">
        <p:scale>
          <a:sx n="134" d="100"/>
          <a:sy n="134" d="100"/>
        </p:scale>
        <p:origin x="216" y="7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6" d="100"/>
        <a:sy n="19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7" Type="http://schemas.openxmlformats.org/officeDocument/2006/relationships/tags" Target="tags/tag416.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3" name=""/>
        <p:cNvGrpSpPr/>
        <p:nvPr/>
      </p:nvGrpSpPr>
      <p:grpSpPr>
        <a:xfrm>
          <a:off x="0" y="0"/>
          <a:ext cx="0" cy="0"/>
          <a:chOff x="0" y="0"/>
          <a:chExt cx="0" cy="0"/>
        </a:xfrm>
      </p:grpSpPr>
      <p:sp>
        <p:nvSpPr>
          <p:cNvPr id="14" name="幻灯片图像占位符 1"/>
          <p:cNvSpPr>
            <a:spLocks noGrp="1" noRot="1" noChangeAspect="1"/>
          </p:cNvSpPr>
          <p:nvPr>
            <p:ph type="sldImg"/>
          </p:nvPr>
        </p:nvSpPr>
        <p:spPr/>
        <p:txBody>
          <a:bodyPr/>
          <a:p/>
        </p:txBody>
      </p:sp>
      <p:sp>
        <p:nvSpPr>
          <p:cNvPr id="15" name="备注占位符 2"/>
          <p:cNvSpPr>
            <a:spLocks noGrp="1"/>
          </p:cNvSpPr>
          <p:nvPr>
            <p:ph type="body" idx="1"/>
          </p:nvPr>
        </p:nvSpPr>
        <p:spPr/>
        <p:txBody>
          <a:bodyPr/>
          <a:lstStyle/>
          <a:p>
            <a:endParaRPr lang="zh-CN" altLang="en-US"/>
          </a:p>
        </p:txBody>
      </p:sp>
      <p:sp>
        <p:nvSpPr>
          <p:cNvPr id="16"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46" name="幻灯片图像占位符 1"/>
          <p:cNvSpPr>
            <a:spLocks noGrp="1" noRot="1" noChangeAspect="1"/>
          </p:cNvSpPr>
          <p:nvPr>
            <p:ph type="sldImg"/>
          </p:nvPr>
        </p:nvSpPr>
        <p:spPr/>
        <p:txBody>
          <a:bodyPr/>
          <a:p/>
        </p:txBody>
      </p:sp>
      <p:sp>
        <p:nvSpPr>
          <p:cNvPr id="47" name="备注占位符 2"/>
          <p:cNvSpPr>
            <a:spLocks noGrp="1"/>
          </p:cNvSpPr>
          <p:nvPr>
            <p:ph type="body" idx="1"/>
          </p:nvPr>
        </p:nvSpPr>
        <p:spPr/>
        <p:txBody>
          <a:bodyPr/>
          <a:lstStyle/>
          <a:p>
            <a:endParaRPr lang="zh-CN" altLang="en-US"/>
          </a:p>
        </p:txBody>
      </p:sp>
      <p:sp>
        <p:nvSpPr>
          <p:cNvPr id="4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8" name="幻灯片图像占位符 1"/>
          <p:cNvSpPr>
            <a:spLocks noGrp="1" noRot="1" noChangeAspect="1"/>
          </p:cNvSpPr>
          <p:nvPr>
            <p:ph type="sldImg"/>
          </p:nvPr>
        </p:nvSpPr>
        <p:spPr/>
        <p:txBody>
          <a:bodyPr/>
          <a:p/>
        </p:txBody>
      </p:sp>
      <p:sp>
        <p:nvSpPr>
          <p:cNvPr id="19" name="备注占位符 2"/>
          <p:cNvSpPr>
            <a:spLocks noGrp="1"/>
          </p:cNvSpPr>
          <p:nvPr>
            <p:ph type="body" idx="1"/>
          </p:nvPr>
        </p:nvSpPr>
        <p:spPr/>
        <p:txBody>
          <a:bodyPr/>
          <a:lstStyle/>
          <a:p>
            <a:endParaRPr lang="zh-CN" altLang="en-US"/>
          </a:p>
        </p:txBody>
      </p:sp>
      <p:sp>
        <p:nvSpPr>
          <p:cNvPr id="2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54" name="幻灯片图像占位符 1"/>
          <p:cNvSpPr>
            <a:spLocks noGrp="1" noRot="1" noChangeAspect="1"/>
          </p:cNvSpPr>
          <p:nvPr>
            <p:ph type="sldImg"/>
          </p:nvPr>
        </p:nvSpPr>
        <p:spPr/>
        <p:txBody>
          <a:bodyPr/>
          <a:p/>
        </p:txBody>
      </p:sp>
      <p:sp>
        <p:nvSpPr>
          <p:cNvPr id="55" name="备注占位符 2"/>
          <p:cNvSpPr>
            <a:spLocks noGrp="1"/>
          </p:cNvSpPr>
          <p:nvPr>
            <p:ph type="body" idx="1"/>
          </p:nvPr>
        </p:nvSpPr>
        <p:spPr/>
        <p:txBody>
          <a:bodyPr/>
          <a:lstStyle/>
          <a:p>
            <a:endParaRPr lang="zh-CN" altLang="en-US"/>
          </a:p>
        </p:txBody>
      </p:sp>
      <p:sp>
        <p:nvSpPr>
          <p:cNvPr id="56"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26" name="幻灯片图像占位符 1"/>
          <p:cNvSpPr>
            <a:spLocks noGrp="1" noRot="1" noChangeAspect="1"/>
          </p:cNvSpPr>
          <p:nvPr>
            <p:ph type="sldImg"/>
          </p:nvPr>
        </p:nvSpPr>
        <p:spPr/>
        <p:txBody>
          <a:bodyPr/>
          <a:p/>
        </p:txBody>
      </p:sp>
      <p:sp>
        <p:nvSpPr>
          <p:cNvPr id="27" name="备注占位符 2"/>
          <p:cNvSpPr>
            <a:spLocks noGrp="1"/>
          </p:cNvSpPr>
          <p:nvPr>
            <p:ph type="body" idx="1"/>
          </p:nvPr>
        </p:nvSpPr>
        <p:spPr/>
        <p:txBody>
          <a:bodyPr/>
          <a:lstStyle/>
          <a:p>
            <a:endParaRPr lang="zh-CN" altLang="en-US"/>
          </a:p>
        </p:txBody>
      </p:sp>
      <p:sp>
        <p:nvSpPr>
          <p:cNvPr id="2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8" name="幻灯片图像占位符 1"/>
          <p:cNvSpPr>
            <a:spLocks noGrp="1" noRot="1" noChangeAspect="1"/>
          </p:cNvSpPr>
          <p:nvPr>
            <p:ph type="sldImg"/>
          </p:nvPr>
        </p:nvSpPr>
        <p:spPr/>
        <p:txBody>
          <a:bodyPr/>
          <a:p/>
        </p:txBody>
      </p:sp>
      <p:sp>
        <p:nvSpPr>
          <p:cNvPr id="19" name="备注占位符 2"/>
          <p:cNvSpPr>
            <a:spLocks noGrp="1"/>
          </p:cNvSpPr>
          <p:nvPr>
            <p:ph type="body" idx="1"/>
          </p:nvPr>
        </p:nvSpPr>
        <p:spPr/>
        <p:txBody>
          <a:bodyPr/>
          <a:lstStyle/>
          <a:p>
            <a:endParaRPr lang="zh-CN" altLang="en-US"/>
          </a:p>
        </p:txBody>
      </p:sp>
      <p:sp>
        <p:nvSpPr>
          <p:cNvPr id="2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58" name="幻灯片图像占位符 1"/>
          <p:cNvSpPr>
            <a:spLocks noGrp="1" noRot="1" noChangeAspect="1"/>
          </p:cNvSpPr>
          <p:nvPr>
            <p:ph type="sldImg"/>
          </p:nvPr>
        </p:nvSpPr>
        <p:spPr/>
        <p:txBody>
          <a:bodyPr/>
          <a:p/>
        </p:txBody>
      </p:sp>
      <p:sp>
        <p:nvSpPr>
          <p:cNvPr id="59" name="备注占位符 2"/>
          <p:cNvSpPr>
            <a:spLocks noGrp="1"/>
          </p:cNvSpPr>
          <p:nvPr>
            <p:ph type="body" idx="1"/>
          </p:nvPr>
        </p:nvSpPr>
        <p:spPr/>
        <p:txBody>
          <a:bodyPr/>
          <a:lstStyle/>
          <a:p>
            <a:endParaRPr lang="zh-CN" altLang="en-US"/>
          </a:p>
        </p:txBody>
      </p:sp>
      <p:sp>
        <p:nvSpPr>
          <p:cNvPr id="6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58" name="幻灯片图像占位符 1"/>
          <p:cNvSpPr>
            <a:spLocks noGrp="1" noRot="1" noChangeAspect="1"/>
          </p:cNvSpPr>
          <p:nvPr>
            <p:ph type="sldImg"/>
          </p:nvPr>
        </p:nvSpPr>
        <p:spPr/>
        <p:txBody>
          <a:bodyPr/>
          <a:p/>
        </p:txBody>
      </p:sp>
      <p:sp>
        <p:nvSpPr>
          <p:cNvPr id="59" name="备注占位符 2"/>
          <p:cNvSpPr>
            <a:spLocks noGrp="1"/>
          </p:cNvSpPr>
          <p:nvPr>
            <p:ph type="body" idx="1"/>
          </p:nvPr>
        </p:nvSpPr>
        <p:spPr/>
        <p:txBody>
          <a:bodyPr/>
          <a:lstStyle/>
          <a:p>
            <a:endParaRPr lang="zh-CN" altLang="en-US"/>
          </a:p>
        </p:txBody>
      </p:sp>
      <p:sp>
        <p:nvSpPr>
          <p:cNvPr id="6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58" name="幻灯片图像占位符 1"/>
          <p:cNvSpPr>
            <a:spLocks noGrp="1" noRot="1" noChangeAspect="1"/>
          </p:cNvSpPr>
          <p:nvPr>
            <p:ph type="sldImg"/>
          </p:nvPr>
        </p:nvSpPr>
        <p:spPr/>
        <p:txBody>
          <a:bodyPr/>
          <a:p/>
        </p:txBody>
      </p:sp>
      <p:sp>
        <p:nvSpPr>
          <p:cNvPr id="59" name="备注占位符 2"/>
          <p:cNvSpPr>
            <a:spLocks noGrp="1"/>
          </p:cNvSpPr>
          <p:nvPr>
            <p:ph type="body" idx="1"/>
          </p:nvPr>
        </p:nvSpPr>
        <p:spPr/>
        <p:txBody>
          <a:bodyPr/>
          <a:lstStyle/>
          <a:p>
            <a:endParaRPr lang="zh-CN" altLang="en-US"/>
          </a:p>
        </p:txBody>
      </p:sp>
      <p:sp>
        <p:nvSpPr>
          <p:cNvPr id="6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8" name="幻灯片图像占位符 1"/>
          <p:cNvSpPr>
            <a:spLocks noGrp="1" noRot="1" noChangeAspect="1"/>
          </p:cNvSpPr>
          <p:nvPr>
            <p:ph type="sldImg"/>
          </p:nvPr>
        </p:nvSpPr>
        <p:spPr/>
        <p:txBody>
          <a:bodyPr/>
          <a:p/>
        </p:txBody>
      </p:sp>
      <p:sp>
        <p:nvSpPr>
          <p:cNvPr id="19" name="备注占位符 2"/>
          <p:cNvSpPr>
            <a:spLocks noGrp="1"/>
          </p:cNvSpPr>
          <p:nvPr>
            <p:ph type="body" idx="1"/>
          </p:nvPr>
        </p:nvSpPr>
        <p:spPr/>
        <p:txBody>
          <a:bodyPr/>
          <a:lstStyle/>
          <a:p>
            <a:endParaRPr lang="zh-CN" altLang="en-US"/>
          </a:p>
        </p:txBody>
      </p:sp>
      <p:sp>
        <p:nvSpPr>
          <p:cNvPr id="2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46" name="幻灯片图像占位符 1"/>
          <p:cNvSpPr>
            <a:spLocks noGrp="1" noRot="1" noChangeAspect="1"/>
          </p:cNvSpPr>
          <p:nvPr>
            <p:ph type="sldImg"/>
          </p:nvPr>
        </p:nvSpPr>
        <p:spPr/>
        <p:txBody>
          <a:bodyPr/>
          <a:p/>
        </p:txBody>
      </p:sp>
      <p:sp>
        <p:nvSpPr>
          <p:cNvPr id="47" name="备注占位符 2"/>
          <p:cNvSpPr>
            <a:spLocks noGrp="1"/>
          </p:cNvSpPr>
          <p:nvPr>
            <p:ph type="body" idx="1"/>
          </p:nvPr>
        </p:nvSpPr>
        <p:spPr/>
        <p:txBody>
          <a:bodyPr/>
          <a:lstStyle/>
          <a:p>
            <a:endParaRPr lang="zh-CN" altLang="en-US"/>
          </a:p>
        </p:txBody>
      </p:sp>
      <p:sp>
        <p:nvSpPr>
          <p:cNvPr id="4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66" name="幻灯片图像占位符 1"/>
          <p:cNvSpPr>
            <a:spLocks noGrp="1" noRot="1" noChangeAspect="1"/>
          </p:cNvSpPr>
          <p:nvPr>
            <p:ph type="sldImg"/>
          </p:nvPr>
        </p:nvSpPr>
        <p:spPr/>
        <p:txBody>
          <a:bodyPr/>
          <a:p/>
        </p:txBody>
      </p:sp>
      <p:sp>
        <p:nvSpPr>
          <p:cNvPr id="67" name="备注占位符 2"/>
          <p:cNvSpPr>
            <a:spLocks noGrp="1"/>
          </p:cNvSpPr>
          <p:nvPr>
            <p:ph type="body" idx="1"/>
          </p:nvPr>
        </p:nvSpPr>
        <p:spPr/>
        <p:txBody>
          <a:bodyPr/>
          <a:lstStyle/>
          <a:p>
            <a:r>
              <a:rPr lang="zh-CN" altLang="en-US"/>
              <a:t>这个页面，换成没有弹窗的，能看到两个方式的</a:t>
            </a:r>
            <a:endParaRPr lang="zh-CN" altLang="en-US"/>
          </a:p>
        </p:txBody>
      </p:sp>
      <p:sp>
        <p:nvSpPr>
          <p:cNvPr id="6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66" name="幻灯片图像占位符 1"/>
          <p:cNvSpPr>
            <a:spLocks noGrp="1" noRot="1" noChangeAspect="1"/>
          </p:cNvSpPr>
          <p:nvPr>
            <p:ph type="sldImg"/>
          </p:nvPr>
        </p:nvSpPr>
        <p:spPr/>
        <p:txBody>
          <a:bodyPr/>
          <a:p/>
        </p:txBody>
      </p:sp>
      <p:sp>
        <p:nvSpPr>
          <p:cNvPr id="67" name="备注占位符 2"/>
          <p:cNvSpPr>
            <a:spLocks noGrp="1"/>
          </p:cNvSpPr>
          <p:nvPr>
            <p:ph type="body" idx="1"/>
          </p:nvPr>
        </p:nvSpPr>
        <p:spPr/>
        <p:txBody>
          <a:bodyPr/>
          <a:lstStyle/>
          <a:p>
            <a:r>
              <a:rPr lang="zh-CN" altLang="en-US"/>
              <a:t>这个页面，换成没有弹窗的，能看到两个方式的</a:t>
            </a:r>
            <a:endParaRPr lang="zh-CN" altLang="en-US"/>
          </a:p>
        </p:txBody>
      </p:sp>
      <p:sp>
        <p:nvSpPr>
          <p:cNvPr id="6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8" name="幻灯片图像占位符 1"/>
          <p:cNvSpPr>
            <a:spLocks noGrp="1" noRot="1" noChangeAspect="1"/>
          </p:cNvSpPr>
          <p:nvPr>
            <p:ph type="sldImg"/>
          </p:nvPr>
        </p:nvSpPr>
        <p:spPr/>
        <p:txBody>
          <a:bodyPr/>
          <a:p/>
        </p:txBody>
      </p:sp>
      <p:sp>
        <p:nvSpPr>
          <p:cNvPr id="19" name="备注占位符 2"/>
          <p:cNvSpPr>
            <a:spLocks noGrp="1"/>
          </p:cNvSpPr>
          <p:nvPr>
            <p:ph type="body" idx="1"/>
          </p:nvPr>
        </p:nvSpPr>
        <p:spPr/>
        <p:txBody>
          <a:bodyPr/>
          <a:lstStyle/>
          <a:p>
            <a:endParaRPr lang="zh-CN" altLang="en-US"/>
          </a:p>
        </p:txBody>
      </p:sp>
      <p:sp>
        <p:nvSpPr>
          <p:cNvPr id="2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74" name="幻灯片图像占位符 1"/>
          <p:cNvSpPr>
            <a:spLocks noGrp="1" noRot="1" noChangeAspect="1"/>
          </p:cNvSpPr>
          <p:nvPr>
            <p:ph type="sldImg"/>
          </p:nvPr>
        </p:nvSpPr>
        <p:spPr/>
        <p:txBody>
          <a:bodyPr/>
          <a:p/>
        </p:txBody>
      </p:sp>
      <p:sp>
        <p:nvSpPr>
          <p:cNvPr id="75" name="备注占位符 2"/>
          <p:cNvSpPr>
            <a:spLocks noGrp="1"/>
          </p:cNvSpPr>
          <p:nvPr>
            <p:ph type="body" idx="1"/>
          </p:nvPr>
        </p:nvSpPr>
        <p:spPr/>
        <p:txBody>
          <a:bodyPr/>
          <a:lstStyle/>
          <a:p>
            <a:endParaRPr lang="zh-CN" altLang="en-US"/>
          </a:p>
        </p:txBody>
      </p:sp>
      <p:sp>
        <p:nvSpPr>
          <p:cNvPr id="76"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74" name="幻灯片图像占位符 1"/>
          <p:cNvSpPr>
            <a:spLocks noGrp="1" noRot="1" noChangeAspect="1"/>
          </p:cNvSpPr>
          <p:nvPr>
            <p:ph type="sldImg"/>
          </p:nvPr>
        </p:nvSpPr>
        <p:spPr/>
        <p:txBody>
          <a:bodyPr/>
          <a:p/>
        </p:txBody>
      </p:sp>
      <p:sp>
        <p:nvSpPr>
          <p:cNvPr id="75" name="备注占位符 2"/>
          <p:cNvSpPr>
            <a:spLocks noGrp="1"/>
          </p:cNvSpPr>
          <p:nvPr>
            <p:ph type="body" idx="1"/>
          </p:nvPr>
        </p:nvSpPr>
        <p:spPr/>
        <p:txBody>
          <a:bodyPr/>
          <a:lstStyle/>
          <a:p>
            <a:endParaRPr lang="zh-CN" altLang="en-US"/>
          </a:p>
        </p:txBody>
      </p:sp>
      <p:sp>
        <p:nvSpPr>
          <p:cNvPr id="76"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90" name="幻灯片图像占位符 1"/>
          <p:cNvSpPr>
            <a:spLocks noGrp="1" noRot="1" noChangeAspect="1"/>
          </p:cNvSpPr>
          <p:nvPr>
            <p:ph type="sldImg"/>
          </p:nvPr>
        </p:nvSpPr>
        <p:spPr/>
        <p:txBody>
          <a:bodyPr/>
          <a:p/>
        </p:txBody>
      </p:sp>
      <p:sp>
        <p:nvSpPr>
          <p:cNvPr id="91" name="备注占位符 2"/>
          <p:cNvSpPr>
            <a:spLocks noGrp="1"/>
          </p:cNvSpPr>
          <p:nvPr>
            <p:ph type="body" idx="1"/>
          </p:nvPr>
        </p:nvSpPr>
        <p:spPr/>
        <p:txBody>
          <a:bodyPr/>
          <a:lstStyle/>
          <a:p>
            <a:endParaRPr lang="zh-CN" altLang="en-US"/>
          </a:p>
        </p:txBody>
      </p:sp>
      <p:sp>
        <p:nvSpPr>
          <p:cNvPr id="92"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94" name="幻灯片图像占位符 1"/>
          <p:cNvSpPr>
            <a:spLocks noGrp="1" noRot="1" noChangeAspect="1"/>
          </p:cNvSpPr>
          <p:nvPr>
            <p:ph type="sldImg"/>
          </p:nvPr>
        </p:nvSpPr>
        <p:spPr/>
        <p:txBody>
          <a:bodyPr/>
          <a:p/>
        </p:txBody>
      </p:sp>
      <p:sp>
        <p:nvSpPr>
          <p:cNvPr id="95" name="备注占位符 2"/>
          <p:cNvSpPr>
            <a:spLocks noGrp="1"/>
          </p:cNvSpPr>
          <p:nvPr>
            <p:ph type="body" idx="1"/>
          </p:nvPr>
        </p:nvSpPr>
        <p:spPr/>
        <p:txBody>
          <a:bodyPr/>
          <a:lstStyle/>
          <a:p>
            <a:endParaRPr lang="zh-CN" altLang="en-US"/>
          </a:p>
        </p:txBody>
      </p:sp>
      <p:sp>
        <p:nvSpPr>
          <p:cNvPr id="96"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98" name="幻灯片图像占位符 1"/>
          <p:cNvSpPr>
            <a:spLocks noGrp="1" noRot="1" noChangeAspect="1"/>
          </p:cNvSpPr>
          <p:nvPr>
            <p:ph type="sldImg"/>
          </p:nvPr>
        </p:nvSpPr>
        <p:spPr/>
        <p:txBody>
          <a:bodyPr/>
          <a:p/>
        </p:txBody>
      </p:sp>
      <p:sp>
        <p:nvSpPr>
          <p:cNvPr id="99" name="备注占位符 2"/>
          <p:cNvSpPr>
            <a:spLocks noGrp="1"/>
          </p:cNvSpPr>
          <p:nvPr>
            <p:ph type="body" idx="1"/>
          </p:nvPr>
        </p:nvSpPr>
        <p:spPr/>
        <p:txBody>
          <a:bodyPr/>
          <a:lstStyle/>
          <a:p>
            <a:endParaRPr lang="zh-CN" altLang="en-US"/>
          </a:p>
        </p:txBody>
      </p:sp>
      <p:sp>
        <p:nvSpPr>
          <p:cNvPr id="10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2" name="幻灯片图像占位符 1"/>
          <p:cNvSpPr>
            <a:spLocks noGrp="1" noRot="1" noChangeAspect="1"/>
          </p:cNvSpPr>
          <p:nvPr>
            <p:ph type="sldImg"/>
          </p:nvPr>
        </p:nvSpPr>
        <p:spPr/>
        <p:txBody>
          <a:bodyPr/>
          <a:p/>
        </p:txBody>
      </p:sp>
      <p:sp>
        <p:nvSpPr>
          <p:cNvPr id="103" name="备注占位符 2"/>
          <p:cNvSpPr>
            <a:spLocks noGrp="1"/>
          </p:cNvSpPr>
          <p:nvPr>
            <p:ph type="body" idx="1"/>
          </p:nvPr>
        </p:nvSpPr>
        <p:spPr/>
        <p:txBody>
          <a:bodyPr/>
          <a:lstStyle/>
          <a:p>
            <a:r>
              <a:rPr lang="zh-CN" altLang="en-US"/>
              <a:t>补充配图，在图上框出【查询刷新】按钮，指导可以刷新</a:t>
            </a:r>
            <a:endParaRPr lang="zh-CN" altLang="en-US"/>
          </a:p>
        </p:txBody>
      </p:sp>
      <p:sp>
        <p:nvSpPr>
          <p:cNvPr id="10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2" name="幻灯片图像占位符 1"/>
          <p:cNvSpPr>
            <a:spLocks noGrp="1" noRot="1" noChangeAspect="1"/>
          </p:cNvSpPr>
          <p:nvPr>
            <p:ph type="sldImg"/>
          </p:nvPr>
        </p:nvSpPr>
        <p:spPr/>
        <p:txBody>
          <a:bodyPr/>
          <a:p/>
        </p:txBody>
      </p:sp>
      <p:sp>
        <p:nvSpPr>
          <p:cNvPr id="103" name="备注占位符 2"/>
          <p:cNvSpPr>
            <a:spLocks noGrp="1"/>
          </p:cNvSpPr>
          <p:nvPr>
            <p:ph type="body" idx="1"/>
          </p:nvPr>
        </p:nvSpPr>
        <p:spPr/>
        <p:txBody>
          <a:bodyPr/>
          <a:lstStyle/>
          <a:p>
            <a:r>
              <a:rPr lang="zh-CN" altLang="en-US"/>
              <a:t>情形二校验结果是死亡状态，该人员无法进行退休参保，点击操作栏的删除按钮（此时画面上将这个删除按钮红色圈出）将该人员删去。情形三：未匹配到退休人员的退休年月，请点击操作栏的编辑按钮（此时画面上将这个编辑按钮红色圈出），补充退休年月。</a:t>
            </a:r>
            <a:endParaRPr lang="zh-CN" altLang="en-US"/>
          </a:p>
        </p:txBody>
      </p:sp>
      <p:sp>
        <p:nvSpPr>
          <p:cNvPr id="10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86" name="幻灯片图像占位符 1"/>
          <p:cNvSpPr>
            <a:spLocks noGrp="1" noRot="1" noChangeAspect="1"/>
          </p:cNvSpPr>
          <p:nvPr>
            <p:ph type="sldImg"/>
          </p:nvPr>
        </p:nvSpPr>
        <p:spPr/>
        <p:txBody>
          <a:bodyPr/>
          <a:p/>
        </p:txBody>
      </p:sp>
      <p:sp>
        <p:nvSpPr>
          <p:cNvPr id="87" name="备注占位符 2"/>
          <p:cNvSpPr>
            <a:spLocks noGrp="1"/>
          </p:cNvSpPr>
          <p:nvPr>
            <p:ph type="body" idx="1"/>
          </p:nvPr>
        </p:nvSpPr>
        <p:spPr/>
        <p:txBody>
          <a:bodyPr/>
          <a:lstStyle/>
          <a:p>
            <a:endParaRPr lang="zh-CN" altLang="en-US"/>
          </a:p>
        </p:txBody>
      </p:sp>
      <p:sp>
        <p:nvSpPr>
          <p:cNvPr id="8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2" name="幻灯片图像占位符 1"/>
          <p:cNvSpPr>
            <a:spLocks noGrp="1" noRot="1" noChangeAspect="1"/>
          </p:cNvSpPr>
          <p:nvPr>
            <p:ph type="sldImg"/>
          </p:nvPr>
        </p:nvSpPr>
        <p:spPr/>
        <p:txBody>
          <a:bodyPr/>
          <a:p/>
        </p:txBody>
      </p:sp>
      <p:sp>
        <p:nvSpPr>
          <p:cNvPr id="103" name="备注占位符 2"/>
          <p:cNvSpPr>
            <a:spLocks noGrp="1"/>
          </p:cNvSpPr>
          <p:nvPr>
            <p:ph type="body" idx="1"/>
          </p:nvPr>
        </p:nvSpPr>
        <p:spPr/>
        <p:txBody>
          <a:bodyPr/>
          <a:lstStyle/>
          <a:p>
            <a:r>
              <a:rPr lang="zh-CN" altLang="en-US"/>
              <a:t>情形一：校验到参保导入姓名与社保姓名不一致，请经办人确认如确为（此时画面上将这个确认按钮红色圈出），接受社保姓名；如参保导入姓名正确，则其身份证号码错误，即存在张冠李戴，点击操作栏的删除按钮（此时画面上将这个删除按钮红色圈出）将该人员删去。如需新增人员，稍后可返回前一步骤，点击“新增参保人员”，进行补充。情形二校验结果是死亡状态，该人员无法进行退休参保，点击操作栏的删除按钮（此时画面上将这个删除按钮红色圈出）将该人员删去。情形三：未匹配到退休人员的退休年月，请点击操作栏的编辑按钮（此时画面上将这个编辑按钮红色圈出），补充退休年月。</a:t>
            </a:r>
            <a:endParaRPr lang="zh-CN" altLang="en-US"/>
          </a:p>
        </p:txBody>
      </p:sp>
      <p:sp>
        <p:nvSpPr>
          <p:cNvPr id="10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2" name="幻灯片图像占位符 1"/>
          <p:cNvSpPr>
            <a:spLocks noGrp="1" noRot="1" noChangeAspect="1"/>
          </p:cNvSpPr>
          <p:nvPr>
            <p:ph type="sldImg"/>
          </p:nvPr>
        </p:nvSpPr>
        <p:spPr/>
        <p:txBody>
          <a:bodyPr/>
          <a:p/>
        </p:txBody>
      </p:sp>
      <p:sp>
        <p:nvSpPr>
          <p:cNvPr id="103" name="备注占位符 2"/>
          <p:cNvSpPr>
            <a:spLocks noGrp="1"/>
          </p:cNvSpPr>
          <p:nvPr>
            <p:ph type="body" idx="1"/>
          </p:nvPr>
        </p:nvSpPr>
        <p:spPr/>
        <p:txBody>
          <a:bodyPr/>
          <a:lstStyle/>
          <a:p>
            <a:r>
              <a:rPr lang="zh-CN" altLang="en-US"/>
              <a:t>情形三：。</a:t>
            </a:r>
            <a:endParaRPr lang="zh-CN" altLang="en-US"/>
          </a:p>
        </p:txBody>
      </p:sp>
      <p:sp>
        <p:nvSpPr>
          <p:cNvPr id="10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6" name="幻灯片图像占位符 1"/>
          <p:cNvSpPr>
            <a:spLocks noGrp="1" noRot="1" noChangeAspect="1"/>
          </p:cNvSpPr>
          <p:nvPr>
            <p:ph type="sldImg"/>
          </p:nvPr>
        </p:nvSpPr>
        <p:spPr/>
        <p:txBody>
          <a:bodyPr/>
          <a:p/>
        </p:txBody>
      </p:sp>
      <p:sp>
        <p:nvSpPr>
          <p:cNvPr id="107" name="备注占位符 2"/>
          <p:cNvSpPr>
            <a:spLocks noGrp="1"/>
          </p:cNvSpPr>
          <p:nvPr>
            <p:ph type="body" idx="1"/>
          </p:nvPr>
        </p:nvSpPr>
        <p:spPr/>
        <p:txBody>
          <a:bodyPr/>
          <a:lstStyle/>
          <a:p>
            <a:endParaRPr lang="zh-CN" altLang="en-US"/>
          </a:p>
        </p:txBody>
      </p:sp>
      <p:sp>
        <p:nvSpPr>
          <p:cNvPr id="10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10" name="幻灯片图像占位符 1"/>
          <p:cNvSpPr>
            <a:spLocks noGrp="1" noRot="1" noChangeAspect="1"/>
          </p:cNvSpPr>
          <p:nvPr>
            <p:ph type="sldImg"/>
          </p:nvPr>
        </p:nvSpPr>
        <p:spPr/>
        <p:txBody>
          <a:bodyPr/>
          <a:p/>
        </p:txBody>
      </p:sp>
      <p:sp>
        <p:nvSpPr>
          <p:cNvPr id="111" name="备注占位符 2"/>
          <p:cNvSpPr>
            <a:spLocks noGrp="1"/>
          </p:cNvSpPr>
          <p:nvPr>
            <p:ph type="body" idx="1"/>
          </p:nvPr>
        </p:nvSpPr>
        <p:spPr/>
        <p:txBody>
          <a:bodyPr/>
          <a:lstStyle/>
          <a:p>
            <a:endParaRPr lang="zh-CN" altLang="en-US"/>
          </a:p>
        </p:txBody>
      </p:sp>
      <p:sp>
        <p:nvSpPr>
          <p:cNvPr id="112"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14" name="幻灯片图像占位符 1"/>
          <p:cNvSpPr>
            <a:spLocks noGrp="1" noRot="1" noChangeAspect="1"/>
          </p:cNvSpPr>
          <p:nvPr>
            <p:ph type="sldImg"/>
          </p:nvPr>
        </p:nvSpPr>
        <p:spPr/>
        <p:txBody>
          <a:bodyPr/>
          <a:p/>
        </p:txBody>
      </p:sp>
      <p:sp>
        <p:nvSpPr>
          <p:cNvPr id="115" name="备注占位符 2"/>
          <p:cNvSpPr>
            <a:spLocks noGrp="1"/>
          </p:cNvSpPr>
          <p:nvPr>
            <p:ph type="body" idx="1"/>
          </p:nvPr>
        </p:nvSpPr>
        <p:spPr/>
        <p:txBody>
          <a:bodyPr/>
          <a:lstStyle/>
          <a:p>
            <a:endParaRPr lang="zh-CN" altLang="en-US"/>
          </a:p>
        </p:txBody>
      </p:sp>
      <p:sp>
        <p:nvSpPr>
          <p:cNvPr id="116"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18" name="幻灯片图像占位符 1"/>
          <p:cNvSpPr>
            <a:spLocks noGrp="1" noRot="1" noChangeAspect="1"/>
          </p:cNvSpPr>
          <p:nvPr>
            <p:ph type="sldImg"/>
          </p:nvPr>
        </p:nvSpPr>
        <p:spPr/>
        <p:txBody>
          <a:bodyPr/>
          <a:p/>
        </p:txBody>
      </p:sp>
      <p:sp>
        <p:nvSpPr>
          <p:cNvPr id="119" name="备注占位符 2"/>
          <p:cNvSpPr>
            <a:spLocks noGrp="1"/>
          </p:cNvSpPr>
          <p:nvPr>
            <p:ph type="body" idx="1"/>
          </p:nvPr>
        </p:nvSpPr>
        <p:spPr/>
        <p:txBody>
          <a:bodyPr/>
          <a:lstStyle/>
          <a:p>
            <a:endParaRPr lang="zh-CN" altLang="en-US"/>
          </a:p>
        </p:txBody>
      </p:sp>
      <p:sp>
        <p:nvSpPr>
          <p:cNvPr id="12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22" name="幻灯片图像占位符 1"/>
          <p:cNvSpPr>
            <a:spLocks noGrp="1" noRot="1" noChangeAspect="1"/>
          </p:cNvSpPr>
          <p:nvPr>
            <p:ph type="sldImg"/>
          </p:nvPr>
        </p:nvSpPr>
        <p:spPr/>
        <p:txBody>
          <a:bodyPr/>
          <a:p/>
        </p:txBody>
      </p:sp>
      <p:sp>
        <p:nvSpPr>
          <p:cNvPr id="123" name="备注占位符 2"/>
          <p:cNvSpPr>
            <a:spLocks noGrp="1"/>
          </p:cNvSpPr>
          <p:nvPr>
            <p:ph type="body" idx="1"/>
          </p:nvPr>
        </p:nvSpPr>
        <p:spPr/>
        <p:txBody>
          <a:bodyPr/>
          <a:lstStyle/>
          <a:p>
            <a:endParaRPr lang="zh-CN" altLang="en-US"/>
          </a:p>
        </p:txBody>
      </p:sp>
      <p:sp>
        <p:nvSpPr>
          <p:cNvPr id="12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26" name="幻灯片图像占位符 1"/>
          <p:cNvSpPr>
            <a:spLocks noGrp="1" noRot="1" noChangeAspect="1"/>
          </p:cNvSpPr>
          <p:nvPr>
            <p:ph type="sldImg"/>
          </p:nvPr>
        </p:nvSpPr>
        <p:spPr/>
        <p:txBody>
          <a:bodyPr/>
          <a:p/>
        </p:txBody>
      </p:sp>
      <p:sp>
        <p:nvSpPr>
          <p:cNvPr id="127" name="备注占位符 2"/>
          <p:cNvSpPr>
            <a:spLocks noGrp="1"/>
          </p:cNvSpPr>
          <p:nvPr>
            <p:ph type="body" idx="1"/>
          </p:nvPr>
        </p:nvSpPr>
        <p:spPr/>
        <p:txBody>
          <a:bodyPr/>
          <a:lstStyle/>
          <a:p>
            <a:endParaRPr lang="zh-CN" altLang="en-US"/>
          </a:p>
        </p:txBody>
      </p:sp>
      <p:sp>
        <p:nvSpPr>
          <p:cNvPr id="12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8" name="幻灯片图像占位符 1"/>
          <p:cNvSpPr>
            <a:spLocks noGrp="1" noRot="1" noChangeAspect="1"/>
          </p:cNvSpPr>
          <p:nvPr>
            <p:ph type="sldImg"/>
          </p:nvPr>
        </p:nvSpPr>
        <p:spPr/>
        <p:txBody>
          <a:bodyPr/>
          <a:p/>
        </p:txBody>
      </p:sp>
      <p:sp>
        <p:nvSpPr>
          <p:cNvPr id="19" name="备注占位符 2"/>
          <p:cNvSpPr>
            <a:spLocks noGrp="1"/>
          </p:cNvSpPr>
          <p:nvPr>
            <p:ph type="body" idx="1"/>
          </p:nvPr>
        </p:nvSpPr>
        <p:spPr/>
        <p:txBody>
          <a:bodyPr/>
          <a:lstStyle/>
          <a:p>
            <a:endParaRPr lang="zh-CN" altLang="en-US"/>
          </a:p>
        </p:txBody>
      </p:sp>
      <p:sp>
        <p:nvSpPr>
          <p:cNvPr id="2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34" name="幻灯片图像占位符 1"/>
          <p:cNvSpPr>
            <a:spLocks noGrp="1" noRot="1" noChangeAspect="1"/>
          </p:cNvSpPr>
          <p:nvPr>
            <p:ph type="sldImg"/>
          </p:nvPr>
        </p:nvSpPr>
        <p:spPr/>
        <p:txBody>
          <a:bodyPr/>
          <a:p/>
        </p:txBody>
      </p:sp>
      <p:sp>
        <p:nvSpPr>
          <p:cNvPr id="135" name="备注占位符 2"/>
          <p:cNvSpPr>
            <a:spLocks noGrp="1"/>
          </p:cNvSpPr>
          <p:nvPr>
            <p:ph type="body" idx="1"/>
          </p:nvPr>
        </p:nvSpPr>
        <p:spPr/>
        <p:txBody>
          <a:bodyPr/>
          <a:lstStyle/>
          <a:p>
            <a:endParaRPr lang="zh-CN" altLang="en-US"/>
          </a:p>
        </p:txBody>
      </p:sp>
      <p:sp>
        <p:nvSpPr>
          <p:cNvPr id="136"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70" name="幻灯片图像占位符 1"/>
          <p:cNvSpPr>
            <a:spLocks noGrp="1" noRot="1" noChangeAspect="1"/>
          </p:cNvSpPr>
          <p:nvPr>
            <p:ph type="sldImg"/>
          </p:nvPr>
        </p:nvSpPr>
        <p:spPr/>
        <p:txBody>
          <a:bodyPr/>
          <a:p/>
        </p:txBody>
      </p:sp>
      <p:sp>
        <p:nvSpPr>
          <p:cNvPr id="171" name="备注占位符 2"/>
          <p:cNvSpPr>
            <a:spLocks noGrp="1"/>
          </p:cNvSpPr>
          <p:nvPr>
            <p:ph type="body" idx="1"/>
          </p:nvPr>
        </p:nvSpPr>
        <p:spPr/>
        <p:txBody>
          <a:bodyPr/>
          <a:lstStyle/>
          <a:p>
            <a:endParaRPr lang="zh-CN" altLang="en-US"/>
          </a:p>
        </p:txBody>
      </p:sp>
      <p:sp>
        <p:nvSpPr>
          <p:cNvPr id="172"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34" name="幻灯片图像占位符 1"/>
          <p:cNvSpPr>
            <a:spLocks noGrp="1" noRot="1" noChangeAspect="1"/>
          </p:cNvSpPr>
          <p:nvPr>
            <p:ph type="sldImg"/>
          </p:nvPr>
        </p:nvSpPr>
        <p:spPr/>
        <p:txBody>
          <a:bodyPr/>
          <a:p/>
        </p:txBody>
      </p:sp>
      <p:sp>
        <p:nvSpPr>
          <p:cNvPr id="135" name="备注占位符 2"/>
          <p:cNvSpPr>
            <a:spLocks noGrp="1"/>
          </p:cNvSpPr>
          <p:nvPr>
            <p:ph type="body" idx="1"/>
          </p:nvPr>
        </p:nvSpPr>
        <p:spPr/>
        <p:txBody>
          <a:bodyPr/>
          <a:lstStyle/>
          <a:p>
            <a:endParaRPr lang="zh-CN" altLang="en-US"/>
          </a:p>
        </p:txBody>
      </p:sp>
      <p:sp>
        <p:nvSpPr>
          <p:cNvPr id="136"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38" name="幻灯片图像占位符 1"/>
          <p:cNvSpPr>
            <a:spLocks noGrp="1" noRot="1" noChangeAspect="1"/>
          </p:cNvSpPr>
          <p:nvPr>
            <p:ph type="sldImg"/>
          </p:nvPr>
        </p:nvSpPr>
        <p:spPr/>
        <p:txBody>
          <a:bodyPr/>
          <a:p/>
        </p:txBody>
      </p:sp>
      <p:sp>
        <p:nvSpPr>
          <p:cNvPr id="139" name="备注占位符 2"/>
          <p:cNvSpPr>
            <a:spLocks noGrp="1"/>
          </p:cNvSpPr>
          <p:nvPr>
            <p:ph type="body" idx="1"/>
          </p:nvPr>
        </p:nvSpPr>
        <p:spPr/>
        <p:txBody>
          <a:bodyPr/>
          <a:lstStyle/>
          <a:p>
            <a:endParaRPr lang="zh-CN" altLang="en-US"/>
          </a:p>
        </p:txBody>
      </p:sp>
      <p:sp>
        <p:nvSpPr>
          <p:cNvPr id="14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38" name="幻灯片图像占位符 1"/>
          <p:cNvSpPr>
            <a:spLocks noGrp="1" noRot="1" noChangeAspect="1"/>
          </p:cNvSpPr>
          <p:nvPr>
            <p:ph type="sldImg"/>
          </p:nvPr>
        </p:nvSpPr>
        <p:spPr/>
        <p:txBody>
          <a:bodyPr/>
          <a:p/>
        </p:txBody>
      </p:sp>
      <p:sp>
        <p:nvSpPr>
          <p:cNvPr id="139" name="备注占位符 2"/>
          <p:cNvSpPr>
            <a:spLocks noGrp="1"/>
          </p:cNvSpPr>
          <p:nvPr>
            <p:ph type="body" idx="1"/>
          </p:nvPr>
        </p:nvSpPr>
        <p:spPr/>
        <p:txBody>
          <a:bodyPr/>
          <a:lstStyle/>
          <a:p>
            <a:endParaRPr lang="zh-CN" altLang="en-US"/>
          </a:p>
        </p:txBody>
      </p:sp>
      <p:sp>
        <p:nvSpPr>
          <p:cNvPr id="14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8" name="幻灯片图像占位符 1"/>
          <p:cNvSpPr>
            <a:spLocks noGrp="1" noRot="1" noChangeAspect="1"/>
          </p:cNvSpPr>
          <p:nvPr>
            <p:ph type="sldImg"/>
          </p:nvPr>
        </p:nvSpPr>
        <p:spPr/>
        <p:txBody>
          <a:bodyPr/>
          <a:p/>
        </p:txBody>
      </p:sp>
      <p:sp>
        <p:nvSpPr>
          <p:cNvPr id="19" name="备注占位符 2"/>
          <p:cNvSpPr>
            <a:spLocks noGrp="1"/>
          </p:cNvSpPr>
          <p:nvPr>
            <p:ph type="body" idx="1"/>
          </p:nvPr>
        </p:nvSpPr>
        <p:spPr/>
        <p:txBody>
          <a:bodyPr/>
          <a:lstStyle/>
          <a:p>
            <a:endParaRPr lang="zh-CN" altLang="en-US"/>
          </a:p>
        </p:txBody>
      </p:sp>
      <p:sp>
        <p:nvSpPr>
          <p:cNvPr id="2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38" name="幻灯片图像占位符 1"/>
          <p:cNvSpPr>
            <a:spLocks noGrp="1" noRot="1" noChangeAspect="1"/>
          </p:cNvSpPr>
          <p:nvPr>
            <p:ph type="sldImg"/>
          </p:nvPr>
        </p:nvSpPr>
        <p:spPr/>
        <p:txBody>
          <a:bodyPr/>
          <a:p/>
        </p:txBody>
      </p:sp>
      <p:sp>
        <p:nvSpPr>
          <p:cNvPr id="139" name="备注占位符 2"/>
          <p:cNvSpPr>
            <a:spLocks noGrp="1"/>
          </p:cNvSpPr>
          <p:nvPr>
            <p:ph type="body" idx="1"/>
          </p:nvPr>
        </p:nvSpPr>
        <p:spPr/>
        <p:txBody>
          <a:bodyPr/>
          <a:lstStyle/>
          <a:p>
            <a:r>
              <a:rPr lang="zh-CN" altLang="en-US"/>
              <a:t>如何进入上传缴费凭证，补充页面上的文字和对应的配图</a:t>
            </a:r>
            <a:endParaRPr lang="zh-CN" altLang="en-US"/>
          </a:p>
        </p:txBody>
      </p:sp>
      <p:sp>
        <p:nvSpPr>
          <p:cNvPr id="14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38" name="幻灯片图像占位符 1"/>
          <p:cNvSpPr>
            <a:spLocks noGrp="1" noRot="1" noChangeAspect="1"/>
          </p:cNvSpPr>
          <p:nvPr>
            <p:ph type="sldImg"/>
          </p:nvPr>
        </p:nvSpPr>
        <p:spPr/>
        <p:txBody>
          <a:bodyPr/>
          <a:p/>
        </p:txBody>
      </p:sp>
      <p:sp>
        <p:nvSpPr>
          <p:cNvPr id="139" name="备注占位符 2"/>
          <p:cNvSpPr>
            <a:spLocks noGrp="1"/>
          </p:cNvSpPr>
          <p:nvPr>
            <p:ph type="body" idx="1"/>
          </p:nvPr>
        </p:nvSpPr>
        <p:spPr/>
        <p:txBody>
          <a:bodyPr/>
          <a:lstStyle/>
          <a:p>
            <a:r>
              <a:rPr lang="zh-CN" altLang="en-US"/>
              <a:t>如何进入上传缴费凭证，补充页面上的文字和对应的配图</a:t>
            </a:r>
            <a:endParaRPr lang="zh-CN" altLang="en-US"/>
          </a:p>
        </p:txBody>
      </p:sp>
      <p:sp>
        <p:nvSpPr>
          <p:cNvPr id="14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230" name="幻灯片图像占位符 1"/>
          <p:cNvSpPr>
            <a:spLocks noGrp="1" noRot="1" noChangeAspect="1"/>
          </p:cNvSpPr>
          <p:nvPr>
            <p:ph type="sldImg"/>
          </p:nvPr>
        </p:nvSpPr>
        <p:spPr/>
        <p:txBody>
          <a:bodyPr/>
          <a:p/>
        </p:txBody>
      </p:sp>
      <p:sp>
        <p:nvSpPr>
          <p:cNvPr id="231" name="备注占位符 2"/>
          <p:cNvSpPr>
            <a:spLocks noGrp="1"/>
          </p:cNvSpPr>
          <p:nvPr>
            <p:ph type="body" idx="1"/>
          </p:nvPr>
        </p:nvSpPr>
        <p:spPr/>
        <p:txBody>
          <a:bodyPr/>
          <a:lstStyle/>
          <a:p>
            <a:endParaRPr lang="zh-CN" altLang="en-US"/>
          </a:p>
        </p:txBody>
      </p:sp>
      <p:sp>
        <p:nvSpPr>
          <p:cNvPr id="232"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230" name="幻灯片图像占位符 1"/>
          <p:cNvSpPr>
            <a:spLocks noGrp="1" noRot="1" noChangeAspect="1"/>
          </p:cNvSpPr>
          <p:nvPr>
            <p:ph type="sldImg"/>
          </p:nvPr>
        </p:nvSpPr>
        <p:spPr/>
        <p:txBody>
          <a:bodyPr/>
          <a:p/>
        </p:txBody>
      </p:sp>
      <p:sp>
        <p:nvSpPr>
          <p:cNvPr id="231" name="备注占位符 2"/>
          <p:cNvSpPr>
            <a:spLocks noGrp="1"/>
          </p:cNvSpPr>
          <p:nvPr>
            <p:ph type="body" idx="1"/>
          </p:nvPr>
        </p:nvSpPr>
        <p:spPr/>
        <p:txBody>
          <a:bodyPr/>
          <a:lstStyle/>
          <a:p>
            <a:endParaRPr lang="zh-CN" altLang="en-US"/>
          </a:p>
        </p:txBody>
      </p:sp>
      <p:sp>
        <p:nvSpPr>
          <p:cNvPr id="232"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234" name="幻灯片图像占位符 1"/>
          <p:cNvSpPr>
            <a:spLocks noGrp="1" noRot="1" noChangeAspect="1"/>
          </p:cNvSpPr>
          <p:nvPr>
            <p:ph type="sldImg"/>
          </p:nvPr>
        </p:nvSpPr>
        <p:spPr/>
        <p:txBody>
          <a:bodyPr/>
          <a:p/>
        </p:txBody>
      </p:sp>
      <p:sp>
        <p:nvSpPr>
          <p:cNvPr id="235" name="备注占位符 2"/>
          <p:cNvSpPr>
            <a:spLocks noGrp="1"/>
          </p:cNvSpPr>
          <p:nvPr>
            <p:ph type="body" idx="1"/>
          </p:nvPr>
        </p:nvSpPr>
        <p:spPr/>
        <p:txBody>
          <a:bodyPr/>
          <a:lstStyle/>
          <a:p>
            <a:endParaRPr lang="zh-CN" altLang="en-US"/>
          </a:p>
        </p:txBody>
      </p:sp>
      <p:sp>
        <p:nvSpPr>
          <p:cNvPr id="236"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8" name="幻灯片图像占位符 1"/>
          <p:cNvSpPr>
            <a:spLocks noGrp="1" noRot="1" noChangeAspect="1"/>
          </p:cNvSpPr>
          <p:nvPr>
            <p:ph type="sldImg"/>
          </p:nvPr>
        </p:nvSpPr>
        <p:spPr/>
        <p:txBody>
          <a:bodyPr/>
          <a:p/>
        </p:txBody>
      </p:sp>
      <p:sp>
        <p:nvSpPr>
          <p:cNvPr id="19" name="备注占位符 2"/>
          <p:cNvSpPr>
            <a:spLocks noGrp="1"/>
          </p:cNvSpPr>
          <p:nvPr>
            <p:ph type="body" idx="1"/>
          </p:nvPr>
        </p:nvSpPr>
        <p:spPr/>
        <p:txBody>
          <a:bodyPr/>
          <a:lstStyle/>
          <a:p>
            <a:endParaRPr lang="zh-CN" altLang="en-US"/>
          </a:p>
        </p:txBody>
      </p:sp>
      <p:sp>
        <p:nvSpPr>
          <p:cNvPr id="2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286" name="幻灯片图像占位符 1"/>
          <p:cNvSpPr>
            <a:spLocks noGrp="1" noRot="1" noChangeAspect="1"/>
          </p:cNvSpPr>
          <p:nvPr>
            <p:ph type="sldImg"/>
          </p:nvPr>
        </p:nvSpPr>
        <p:spPr/>
        <p:txBody>
          <a:bodyPr/>
          <a:p/>
        </p:txBody>
      </p:sp>
      <p:sp>
        <p:nvSpPr>
          <p:cNvPr id="287" name="备注占位符 2"/>
          <p:cNvSpPr>
            <a:spLocks noGrp="1"/>
          </p:cNvSpPr>
          <p:nvPr>
            <p:ph type="body" idx="1"/>
          </p:nvPr>
        </p:nvSpPr>
        <p:spPr/>
        <p:txBody>
          <a:bodyPr/>
          <a:lstStyle/>
          <a:p>
            <a:endParaRPr lang="zh-CN" altLang="en-US"/>
          </a:p>
        </p:txBody>
      </p:sp>
      <p:sp>
        <p:nvSpPr>
          <p:cNvPr id="28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238" name="幻灯片图像占位符 1"/>
          <p:cNvSpPr>
            <a:spLocks noGrp="1" noRot="1" noChangeAspect="1"/>
          </p:cNvSpPr>
          <p:nvPr>
            <p:ph type="sldImg"/>
          </p:nvPr>
        </p:nvSpPr>
        <p:spPr/>
        <p:txBody>
          <a:bodyPr/>
          <a:p/>
        </p:txBody>
      </p:sp>
      <p:sp>
        <p:nvSpPr>
          <p:cNvPr id="239" name="备注占位符 2"/>
          <p:cNvSpPr>
            <a:spLocks noGrp="1"/>
          </p:cNvSpPr>
          <p:nvPr>
            <p:ph type="body" idx="1"/>
          </p:nvPr>
        </p:nvSpPr>
        <p:spPr/>
        <p:txBody>
          <a:bodyPr/>
          <a:lstStyle/>
          <a:p>
            <a:endParaRPr lang="zh-CN" altLang="en-US"/>
          </a:p>
        </p:txBody>
      </p:sp>
      <p:sp>
        <p:nvSpPr>
          <p:cNvPr id="24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46" name="幻灯片图像占位符 1"/>
          <p:cNvSpPr>
            <a:spLocks noGrp="1" noRot="1" noChangeAspect="1"/>
          </p:cNvSpPr>
          <p:nvPr>
            <p:ph type="sldImg"/>
          </p:nvPr>
        </p:nvSpPr>
        <p:spPr/>
        <p:txBody>
          <a:bodyPr/>
          <a:p/>
        </p:txBody>
      </p:sp>
      <p:sp>
        <p:nvSpPr>
          <p:cNvPr id="47" name="备注占位符 2"/>
          <p:cNvSpPr>
            <a:spLocks noGrp="1"/>
          </p:cNvSpPr>
          <p:nvPr>
            <p:ph type="body" idx="1"/>
          </p:nvPr>
        </p:nvSpPr>
        <p:spPr/>
        <p:txBody>
          <a:bodyPr/>
          <a:lstStyle/>
          <a:p>
            <a:endParaRPr lang="zh-CN" altLang="en-US"/>
          </a:p>
        </p:txBody>
      </p:sp>
      <p:sp>
        <p:nvSpPr>
          <p:cNvPr id="4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38" name="幻灯片图像占位符 1"/>
          <p:cNvSpPr>
            <a:spLocks noGrp="1" noRot="1" noChangeAspect="1"/>
          </p:cNvSpPr>
          <p:nvPr>
            <p:ph type="sldImg"/>
          </p:nvPr>
        </p:nvSpPr>
        <p:spPr/>
        <p:txBody>
          <a:bodyPr/>
          <a:p/>
        </p:txBody>
      </p:sp>
      <p:sp>
        <p:nvSpPr>
          <p:cNvPr id="39" name="备注占位符 2"/>
          <p:cNvSpPr>
            <a:spLocks noGrp="1"/>
          </p:cNvSpPr>
          <p:nvPr>
            <p:ph type="body" idx="1"/>
          </p:nvPr>
        </p:nvSpPr>
        <p:spPr/>
        <p:txBody>
          <a:bodyPr/>
          <a:lstStyle/>
          <a:p>
            <a:endParaRPr lang="zh-CN" altLang="en-US"/>
          </a:p>
        </p:txBody>
      </p:sp>
      <p:sp>
        <p:nvSpPr>
          <p:cNvPr id="4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42" name="幻灯片图像占位符 1"/>
          <p:cNvSpPr>
            <a:spLocks noGrp="1" noRot="1" noChangeAspect="1"/>
          </p:cNvSpPr>
          <p:nvPr>
            <p:ph type="sldImg"/>
          </p:nvPr>
        </p:nvSpPr>
        <p:spPr/>
        <p:txBody>
          <a:bodyPr/>
          <a:p/>
        </p:txBody>
      </p:sp>
      <p:sp>
        <p:nvSpPr>
          <p:cNvPr id="43" name="备注占位符 2"/>
          <p:cNvSpPr>
            <a:spLocks noGrp="1"/>
          </p:cNvSpPr>
          <p:nvPr>
            <p:ph type="body" idx="1"/>
          </p:nvPr>
        </p:nvSpPr>
        <p:spPr/>
        <p:txBody>
          <a:bodyPr/>
          <a:lstStyle/>
          <a:p>
            <a:endParaRPr lang="zh-CN" altLang="en-US"/>
          </a:p>
        </p:txBody>
      </p:sp>
      <p:sp>
        <p:nvSpPr>
          <p:cNvPr id="4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50" name="幻灯片图像占位符 1"/>
          <p:cNvSpPr>
            <a:spLocks noGrp="1" noRot="1" noChangeAspect="1"/>
          </p:cNvSpPr>
          <p:nvPr>
            <p:ph type="sldImg"/>
          </p:nvPr>
        </p:nvSpPr>
        <p:spPr/>
        <p:txBody>
          <a:bodyPr/>
          <a:p/>
        </p:txBody>
      </p:sp>
      <p:sp>
        <p:nvSpPr>
          <p:cNvPr id="51" name="备注占位符 2"/>
          <p:cNvSpPr>
            <a:spLocks noGrp="1"/>
          </p:cNvSpPr>
          <p:nvPr>
            <p:ph type="body" idx="1"/>
          </p:nvPr>
        </p:nvSpPr>
        <p:spPr/>
        <p:txBody>
          <a:bodyPr/>
          <a:lstStyle/>
          <a:p>
            <a:endParaRPr lang="zh-CN" altLang="en-US"/>
          </a:p>
        </p:txBody>
      </p:sp>
      <p:sp>
        <p:nvSpPr>
          <p:cNvPr id="52"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266" name="幻灯片图像占位符 1"/>
          <p:cNvSpPr>
            <a:spLocks noGrp="1" noRot="1" noChangeAspect="1"/>
          </p:cNvSpPr>
          <p:nvPr>
            <p:ph type="sldImg"/>
          </p:nvPr>
        </p:nvSpPr>
        <p:spPr/>
        <p:txBody>
          <a:bodyPr/>
          <a:p/>
        </p:txBody>
      </p:sp>
      <p:sp>
        <p:nvSpPr>
          <p:cNvPr id="267" name="备注占位符 2"/>
          <p:cNvSpPr>
            <a:spLocks noGrp="1"/>
          </p:cNvSpPr>
          <p:nvPr>
            <p:ph type="body" idx="1"/>
          </p:nvPr>
        </p:nvSpPr>
        <p:spPr/>
        <p:txBody>
          <a:bodyPr/>
          <a:lstStyle/>
          <a:p>
            <a:endParaRPr lang="zh-CN" altLang="en-US"/>
          </a:p>
        </p:txBody>
      </p:sp>
      <p:sp>
        <p:nvSpPr>
          <p:cNvPr id="26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270" name="幻灯片图像占位符 1"/>
          <p:cNvSpPr>
            <a:spLocks noGrp="1" noRot="1" noChangeAspect="1"/>
          </p:cNvSpPr>
          <p:nvPr>
            <p:ph type="sldImg"/>
          </p:nvPr>
        </p:nvSpPr>
        <p:spPr/>
        <p:txBody>
          <a:bodyPr/>
          <a:p/>
        </p:txBody>
      </p:sp>
      <p:sp>
        <p:nvSpPr>
          <p:cNvPr id="271" name="备注占位符 2"/>
          <p:cNvSpPr>
            <a:spLocks noGrp="1"/>
          </p:cNvSpPr>
          <p:nvPr>
            <p:ph type="body" idx="1"/>
          </p:nvPr>
        </p:nvSpPr>
        <p:spPr/>
        <p:txBody>
          <a:bodyPr/>
          <a:lstStyle/>
          <a:p>
            <a:endParaRPr lang="zh-CN" altLang="en-US"/>
          </a:p>
        </p:txBody>
      </p:sp>
      <p:sp>
        <p:nvSpPr>
          <p:cNvPr id="272"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274" name="幻灯片图像占位符 1"/>
          <p:cNvSpPr>
            <a:spLocks noGrp="1" noRot="1" noChangeAspect="1"/>
          </p:cNvSpPr>
          <p:nvPr>
            <p:ph type="sldImg"/>
          </p:nvPr>
        </p:nvSpPr>
        <p:spPr/>
        <p:txBody>
          <a:bodyPr/>
          <a:p/>
        </p:txBody>
      </p:sp>
      <p:sp>
        <p:nvSpPr>
          <p:cNvPr id="275" name="备注占位符 2"/>
          <p:cNvSpPr>
            <a:spLocks noGrp="1"/>
          </p:cNvSpPr>
          <p:nvPr>
            <p:ph type="body" idx="1"/>
          </p:nvPr>
        </p:nvSpPr>
        <p:spPr/>
        <p:txBody>
          <a:bodyPr/>
          <a:lstStyle/>
          <a:p>
            <a:endParaRPr lang="zh-CN" altLang="en-US"/>
          </a:p>
        </p:txBody>
      </p:sp>
      <p:sp>
        <p:nvSpPr>
          <p:cNvPr id="276"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278" name="幻灯片图像占位符 1"/>
          <p:cNvSpPr>
            <a:spLocks noGrp="1" noRot="1" noChangeAspect="1"/>
          </p:cNvSpPr>
          <p:nvPr>
            <p:ph type="sldImg"/>
          </p:nvPr>
        </p:nvSpPr>
        <p:spPr/>
        <p:txBody>
          <a:bodyPr/>
          <a:p/>
        </p:txBody>
      </p:sp>
      <p:sp>
        <p:nvSpPr>
          <p:cNvPr id="279" name="备注占位符 2"/>
          <p:cNvSpPr>
            <a:spLocks noGrp="1"/>
          </p:cNvSpPr>
          <p:nvPr>
            <p:ph type="body" idx="1"/>
          </p:nvPr>
        </p:nvSpPr>
        <p:spPr/>
        <p:txBody>
          <a:bodyPr/>
          <a:lstStyle/>
          <a:p>
            <a:endParaRPr lang="zh-CN" altLang="en-US"/>
          </a:p>
        </p:txBody>
      </p:sp>
      <p:sp>
        <p:nvSpPr>
          <p:cNvPr id="280"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282" name="幻灯片图像占位符 1"/>
          <p:cNvSpPr>
            <a:spLocks noGrp="1" noRot="1" noChangeAspect="1"/>
          </p:cNvSpPr>
          <p:nvPr>
            <p:ph type="sldImg"/>
          </p:nvPr>
        </p:nvSpPr>
        <p:spPr/>
        <p:txBody>
          <a:bodyPr/>
          <a:p/>
        </p:txBody>
      </p:sp>
      <p:sp>
        <p:nvSpPr>
          <p:cNvPr id="283" name="备注占位符 2"/>
          <p:cNvSpPr>
            <a:spLocks noGrp="1"/>
          </p:cNvSpPr>
          <p:nvPr>
            <p:ph type="body" idx="1"/>
          </p:nvPr>
        </p:nvSpPr>
        <p:spPr/>
        <p:txBody>
          <a:bodyPr/>
          <a:lstStyle/>
          <a:p>
            <a:endParaRPr lang="zh-CN" altLang="en-US"/>
          </a:p>
        </p:txBody>
      </p:sp>
      <p:sp>
        <p:nvSpPr>
          <p:cNvPr id="28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9" name=""/>
        <p:cNvGrpSpPr/>
        <p:nvPr/>
      </p:nvGrpSpPr>
      <p:grpSpPr>
        <a:xfrm>
          <a:off x="0" y="0"/>
          <a:ext cx="0" cy="0"/>
          <a:chOff x="0" y="0"/>
          <a:chExt cx="0" cy="0"/>
        </a:xfrm>
      </p:grpSpPr>
      <p:sp>
        <p:nvSpPr>
          <p:cNvPr id="10" name="幻灯片图像占位符 1"/>
          <p:cNvSpPr>
            <a:spLocks noGrp="1" noRot="1" noChangeAspect="1"/>
          </p:cNvSpPr>
          <p:nvPr>
            <p:ph type="sldImg"/>
          </p:nvPr>
        </p:nvSpPr>
        <p:spPr/>
        <p:txBody>
          <a:bodyPr/>
          <a:p/>
        </p:txBody>
      </p:sp>
      <p:sp>
        <p:nvSpPr>
          <p:cNvPr id="11" name="备注占位符 2"/>
          <p:cNvSpPr>
            <a:spLocks noGrp="1"/>
          </p:cNvSpPr>
          <p:nvPr>
            <p:ph type="body" idx="1"/>
          </p:nvPr>
        </p:nvSpPr>
        <p:spPr/>
        <p:txBody>
          <a:bodyPr/>
          <a:lstStyle/>
          <a:p>
            <a:endParaRPr lang="zh-CN" altLang="en-US"/>
          </a:p>
        </p:txBody>
      </p:sp>
      <p:sp>
        <p:nvSpPr>
          <p:cNvPr id="12"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46" name="幻灯片图像占位符 1"/>
          <p:cNvSpPr>
            <a:spLocks noGrp="1" noRot="1" noChangeAspect="1"/>
          </p:cNvSpPr>
          <p:nvPr>
            <p:ph type="sldImg"/>
          </p:nvPr>
        </p:nvSpPr>
        <p:spPr/>
        <p:txBody>
          <a:bodyPr/>
          <a:p/>
        </p:txBody>
      </p:sp>
      <p:sp>
        <p:nvSpPr>
          <p:cNvPr id="47" name="备注占位符 2"/>
          <p:cNvSpPr>
            <a:spLocks noGrp="1"/>
          </p:cNvSpPr>
          <p:nvPr>
            <p:ph type="body" idx="1"/>
          </p:nvPr>
        </p:nvSpPr>
        <p:spPr/>
        <p:txBody>
          <a:bodyPr/>
          <a:lstStyle/>
          <a:p>
            <a:endParaRPr lang="zh-CN" altLang="en-US"/>
          </a:p>
        </p:txBody>
      </p:sp>
      <p:sp>
        <p:nvSpPr>
          <p:cNvPr id="4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5" name=""/>
        <p:cNvGrpSpPr/>
        <p:nvPr/>
      </p:nvGrpSpPr>
      <p:grpSpPr>
        <a:xfrm>
          <a:off x="0" y="0"/>
          <a:ext cx="0" cy="0"/>
          <a:chOff x="0" y="0"/>
          <a:chExt cx="0" cy="0"/>
        </a:xfrm>
      </p:grpSpPr>
      <p:sp>
        <p:nvSpPr>
          <p:cNvPr id="6" name="幻灯片图像占位符 1"/>
          <p:cNvSpPr>
            <a:spLocks noGrp="1" noRot="1" noChangeAspect="1"/>
          </p:cNvSpPr>
          <p:nvPr>
            <p:ph type="sldImg"/>
          </p:nvPr>
        </p:nvSpPr>
        <p:spPr/>
        <p:txBody>
          <a:bodyPr/>
          <a:p/>
        </p:txBody>
      </p:sp>
      <p:sp>
        <p:nvSpPr>
          <p:cNvPr id="7" name="备注占位符 2"/>
          <p:cNvSpPr>
            <a:spLocks noGrp="1"/>
          </p:cNvSpPr>
          <p:nvPr>
            <p:ph type="body" idx="1"/>
          </p:nvPr>
        </p:nvSpPr>
        <p:spPr/>
        <p:txBody>
          <a:bodyPr/>
          <a:lstStyle/>
          <a:p>
            <a:endParaRPr lang="zh-CN" altLang="en-US"/>
          </a:p>
        </p:txBody>
      </p:sp>
      <p:sp>
        <p:nvSpPr>
          <p:cNvPr id="8"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152400"/>
            <a:ext cx="942109" cy="731374"/>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形状 2"/>
          <p:cNvSpPr/>
          <p:nvPr userDrawn="1"/>
        </p:nvSpPr>
        <p:spPr>
          <a:xfrm rot="10800000" flipV="1">
            <a:off x="10619038" y="202507"/>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节标题">
    <p:spTree>
      <p:nvGrpSpPr>
        <p:cNvPr id="4"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两项内容">
    <p:spTree>
      <p:nvGrpSpPr>
        <p:cNvPr id="5"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6"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7"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6" Type="http://schemas.openxmlformats.org/officeDocument/2006/relationships/notesSlide" Target="../notesSlides/notesSlide12.xml"/><Relationship Id="rId25" Type="http://schemas.openxmlformats.org/officeDocument/2006/relationships/slideLayout" Target="../slideLayouts/slideLayout1.xml"/><Relationship Id="rId24" Type="http://schemas.openxmlformats.org/officeDocument/2006/relationships/tags" Target="../tags/tag30.xml"/><Relationship Id="rId23" Type="http://schemas.openxmlformats.org/officeDocument/2006/relationships/tags" Target="../tags/tag29.xml"/><Relationship Id="rId22" Type="http://schemas.openxmlformats.org/officeDocument/2006/relationships/tags" Target="../tags/tag28.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tags" Target="../tags/tag8.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6" Type="http://schemas.openxmlformats.org/officeDocument/2006/relationships/notesSlide" Target="../notesSlides/notesSlide15.xml"/><Relationship Id="rId25" Type="http://schemas.openxmlformats.org/officeDocument/2006/relationships/slideLayout" Target="../slideLayouts/slideLayout1.xml"/><Relationship Id="rId24" Type="http://schemas.openxmlformats.org/officeDocument/2006/relationships/tags" Target="../tags/tag57.xml"/><Relationship Id="rId23" Type="http://schemas.openxmlformats.org/officeDocument/2006/relationships/tags" Target="../tags/tag56.xml"/><Relationship Id="rId22" Type="http://schemas.openxmlformats.org/officeDocument/2006/relationships/tags" Target="../tags/tag55.xml"/><Relationship Id="rId21" Type="http://schemas.openxmlformats.org/officeDocument/2006/relationships/tags" Target="../tags/tag54.xml"/><Relationship Id="rId20" Type="http://schemas.openxmlformats.org/officeDocument/2006/relationships/tags" Target="../tags/tag53.xml"/><Relationship Id="rId2" Type="http://schemas.openxmlformats.org/officeDocument/2006/relationships/tags" Target="../tags/tag35.xml"/><Relationship Id="rId19" Type="http://schemas.openxmlformats.org/officeDocument/2006/relationships/tags" Target="../tags/tag52.xml"/><Relationship Id="rId18" Type="http://schemas.openxmlformats.org/officeDocument/2006/relationships/tags" Target="../tags/tag51.xml"/><Relationship Id="rId17" Type="http://schemas.openxmlformats.org/officeDocument/2006/relationships/tags" Target="../tags/tag50.xml"/><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58.xml"/><Relationship Id="rId2" Type="http://schemas.openxmlformats.org/officeDocument/2006/relationships/image" Target="../media/image14.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7" Type="http://schemas.openxmlformats.org/officeDocument/2006/relationships/notesSlide" Target="../notesSlides/notesSlide19.xml"/><Relationship Id="rId26" Type="http://schemas.openxmlformats.org/officeDocument/2006/relationships/slideLayout" Target="../slideLayouts/slideLayout1.xml"/><Relationship Id="rId25" Type="http://schemas.openxmlformats.org/officeDocument/2006/relationships/tags" Target="../tags/tag82.xml"/><Relationship Id="rId24" Type="http://schemas.openxmlformats.org/officeDocument/2006/relationships/tags" Target="../tags/tag81.xml"/><Relationship Id="rId23" Type="http://schemas.openxmlformats.org/officeDocument/2006/relationships/tags" Target="../tags/tag80.xml"/><Relationship Id="rId22" Type="http://schemas.openxmlformats.org/officeDocument/2006/relationships/tags" Target="../tags/tag79.xml"/><Relationship Id="rId21" Type="http://schemas.openxmlformats.org/officeDocument/2006/relationships/tags" Target="../tags/tag78.xml"/><Relationship Id="rId20" Type="http://schemas.openxmlformats.org/officeDocument/2006/relationships/tags" Target="../tags/tag77.xml"/><Relationship Id="rId2" Type="http://schemas.openxmlformats.org/officeDocument/2006/relationships/tags" Target="../tags/tag59.xml"/><Relationship Id="rId19" Type="http://schemas.openxmlformats.org/officeDocument/2006/relationships/tags" Target="../tags/tag76.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xml"/><Relationship Id="rId6"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tags" Target="../tags/tag85.xml"/><Relationship Id="rId3" Type="http://schemas.openxmlformats.org/officeDocument/2006/relationships/image" Target="../media/image18.png"/><Relationship Id="rId2" Type="http://schemas.openxmlformats.org/officeDocument/2006/relationships/tags" Target="../tags/tag84.xml"/><Relationship Id="rId1" Type="http://schemas.openxmlformats.org/officeDocument/2006/relationships/tags" Target="../tags/tag83.xml"/></Relationships>
</file>

<file path=ppt/slides/_rels/slide22.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image" Target="../media/image14.png"/><Relationship Id="rId4" Type="http://schemas.openxmlformats.org/officeDocument/2006/relationships/tags" Target="../tags/tag89.xml"/><Relationship Id="rId3" Type="http://schemas.openxmlformats.org/officeDocument/2006/relationships/image" Target="../media/image19.png"/><Relationship Id="rId2" Type="http://schemas.openxmlformats.org/officeDocument/2006/relationships/tags" Target="../tags/tag88.xml"/><Relationship Id="rId16" Type="http://schemas.openxmlformats.org/officeDocument/2006/relationships/slideLayout" Target="../slideLayouts/slideLayout1.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image" Target="../media/image20.png"/><Relationship Id="rId10" Type="http://schemas.openxmlformats.org/officeDocument/2006/relationships/tags" Target="../tags/tag94.xml"/><Relationship Id="rId1" Type="http://schemas.openxmlformats.org/officeDocument/2006/relationships/tags" Target="../tags/tag87.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1.xml"/><Relationship Id="rId6" Type="http://schemas.openxmlformats.org/officeDocument/2006/relationships/tags" Target="../tags/tag102.xml"/><Relationship Id="rId5" Type="http://schemas.openxmlformats.org/officeDocument/2006/relationships/image" Target="../media/image14.png"/><Relationship Id="rId4" Type="http://schemas.openxmlformats.org/officeDocument/2006/relationships/tags" Target="../tags/tag101.xml"/><Relationship Id="rId3" Type="http://schemas.openxmlformats.org/officeDocument/2006/relationships/image" Target="../media/image18.png"/><Relationship Id="rId2" Type="http://schemas.openxmlformats.org/officeDocument/2006/relationships/tags" Target="../tags/tag100.xml"/><Relationship Id="rId1" Type="http://schemas.openxmlformats.org/officeDocument/2006/relationships/tags" Target="../tags/tag99.xml"/></Relationships>
</file>

<file path=ppt/slides/_rels/slide2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6" Type="http://schemas.openxmlformats.org/officeDocument/2006/relationships/notesSlide" Target="../notesSlides/notesSlide22.xml"/><Relationship Id="rId25" Type="http://schemas.openxmlformats.org/officeDocument/2006/relationships/slideLayout" Target="../slideLayouts/slideLayout1.xml"/><Relationship Id="rId24" Type="http://schemas.openxmlformats.org/officeDocument/2006/relationships/tags" Target="../tags/tag125.xml"/><Relationship Id="rId23" Type="http://schemas.openxmlformats.org/officeDocument/2006/relationships/tags" Target="../tags/tag124.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tags" Target="../tags/tag103.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image" Target="../media/image21.png"/><Relationship Id="rId4" Type="http://schemas.openxmlformats.org/officeDocument/2006/relationships/tags" Target="../tags/tag128.xml"/><Relationship Id="rId3" Type="http://schemas.openxmlformats.org/officeDocument/2006/relationships/image" Target="../media/image14.png"/><Relationship Id="rId2" Type="http://schemas.openxmlformats.org/officeDocument/2006/relationships/tags" Target="../tags/tag127.xml"/><Relationship Id="rId1" Type="http://schemas.openxmlformats.org/officeDocument/2006/relationships/tags" Target="../tags/tag126.xml"/></Relationships>
</file>

<file path=ppt/slides/_rels/slide26.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23.png"/><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22.png"/><Relationship Id="rId2" Type="http://schemas.openxmlformats.org/officeDocument/2006/relationships/tags" Target="../tags/tag132.xml"/><Relationship Id="rId15" Type="http://schemas.openxmlformats.org/officeDocument/2006/relationships/notesSlide" Target="../notesSlides/notesSlide24.xml"/><Relationship Id="rId14" Type="http://schemas.openxmlformats.org/officeDocument/2006/relationships/slideLayout" Target="../slideLayouts/slideLayout1.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31.xml"/></Relationships>
</file>

<file path=ppt/slides/_rels/slide27.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image" Target="../media/image25.png"/><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0" Type="http://schemas.openxmlformats.org/officeDocument/2006/relationships/slideLayout" Target="../slideLayouts/slideLayout1.xml"/><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tags" Target="../tags/tag149.xml"/><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xml"/><Relationship Id="rId4" Type="http://schemas.openxmlformats.org/officeDocument/2006/relationships/tags" Target="../tags/tag150.xml"/><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1.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image" Target="../media/image28.png"/><Relationship Id="rId1" Type="http://schemas.openxmlformats.org/officeDocument/2006/relationships/tags" Target="../tags/tag151.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tags" Target="../tags/tag155.xml"/><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tags" Target="../tags/tag156.xml"/><Relationship Id="rId1" Type="http://schemas.openxmlformats.org/officeDocument/2006/relationships/image" Target="../media/image31.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tags" Target="../tags/tag157.xml"/><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image" Target="../media/image14.png"/><Relationship Id="rId1" Type="http://schemas.openxmlformats.org/officeDocument/2006/relationships/image" Target="../media/image32.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tags" Target="../tags/tag160.xml"/><Relationship Id="rId2" Type="http://schemas.openxmlformats.org/officeDocument/2006/relationships/image" Target="../media/image14.png"/><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tags" Target="../tags/tag161.xml"/><Relationship Id="rId2" Type="http://schemas.openxmlformats.org/officeDocument/2006/relationships/image" Target="../media/image14.png"/><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xml"/><Relationship Id="rId4" Type="http://schemas.openxmlformats.org/officeDocument/2006/relationships/tags" Target="../tags/tag162.xml"/><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image" Target="../media/image35.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tags" Target="../tags/tag163.xml"/><Relationship Id="rId2" Type="http://schemas.openxmlformats.org/officeDocument/2006/relationships/image" Target="../media/image37.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image" Target="../media/image38.png"/></Relationships>
</file>

<file path=ppt/slides/_rels/slide41.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6" Type="http://schemas.openxmlformats.org/officeDocument/2006/relationships/notesSlide" Target="../notesSlides/notesSlide38.xml"/><Relationship Id="rId25" Type="http://schemas.openxmlformats.org/officeDocument/2006/relationships/slideLayout" Target="../slideLayouts/slideLayout1.xml"/><Relationship Id="rId24" Type="http://schemas.openxmlformats.org/officeDocument/2006/relationships/tags" Target="../tags/tag186.xml"/><Relationship Id="rId23" Type="http://schemas.openxmlformats.org/officeDocument/2006/relationships/tags" Target="../tags/tag185.xml"/><Relationship Id="rId22" Type="http://schemas.openxmlformats.org/officeDocument/2006/relationships/tags" Target="../tags/tag184.xml"/><Relationship Id="rId21" Type="http://schemas.openxmlformats.org/officeDocument/2006/relationships/tags" Target="../tags/tag183.xml"/><Relationship Id="rId20" Type="http://schemas.openxmlformats.org/officeDocument/2006/relationships/tags" Target="../tags/tag182.xml"/><Relationship Id="rId2" Type="http://schemas.openxmlformats.org/officeDocument/2006/relationships/tags" Target="../tags/tag164.xml"/><Relationship Id="rId19" Type="http://schemas.openxmlformats.org/officeDocument/2006/relationships/tags" Target="../tags/tag181.xml"/><Relationship Id="rId18" Type="http://schemas.openxmlformats.org/officeDocument/2006/relationships/tags" Target="../tags/tag180.xml"/><Relationship Id="rId17" Type="http://schemas.openxmlformats.org/officeDocument/2006/relationships/tags" Target="../tags/tag179.xml"/><Relationship Id="rId16" Type="http://schemas.openxmlformats.org/officeDocument/2006/relationships/tags" Target="../tags/tag178.xml"/><Relationship Id="rId15" Type="http://schemas.openxmlformats.org/officeDocument/2006/relationships/tags" Target="../tags/tag177.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image" Target="../media/image4.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xml"/><Relationship Id="rId3" Type="http://schemas.openxmlformats.org/officeDocument/2006/relationships/tags" Target="../tags/tag187.xml"/><Relationship Id="rId2" Type="http://schemas.openxmlformats.org/officeDocument/2006/relationships/image" Target="../media/image14.png"/><Relationship Id="rId1" Type="http://schemas.openxmlformats.org/officeDocument/2006/relationships/image" Target="../media/image40.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1.xml"/><Relationship Id="rId4" Type="http://schemas.openxmlformats.org/officeDocument/2006/relationships/tags" Target="../tags/tag188.xml"/><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41.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tags" Target="../tags/tag189.xml"/><Relationship Id="rId1" Type="http://schemas.openxmlformats.org/officeDocument/2006/relationships/image" Target="../media/image42.png"/></Relationships>
</file>

<file path=ppt/slides/_rels/slide45.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image" Target="../media/image44.png"/><Relationship Id="rId3" Type="http://schemas.openxmlformats.org/officeDocument/2006/relationships/image" Target="../media/image14.png"/><Relationship Id="rId2" Type="http://schemas.openxmlformats.org/officeDocument/2006/relationships/image" Target="../media/image43.png"/><Relationship Id="rId12" Type="http://schemas.openxmlformats.org/officeDocument/2006/relationships/notesSlide" Target="../notesSlides/notesSlide42.xml"/><Relationship Id="rId11" Type="http://schemas.openxmlformats.org/officeDocument/2006/relationships/slideLayout" Target="../slideLayouts/slideLayout1.xml"/><Relationship Id="rId10" Type="http://schemas.openxmlformats.org/officeDocument/2006/relationships/image" Target="../media/image45.png"/><Relationship Id="rId1" Type="http://schemas.openxmlformats.org/officeDocument/2006/relationships/tags" Target="../tags/tag190.xml"/></Relationships>
</file>

<file path=ppt/slides/_rels/slide46.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6" Type="http://schemas.openxmlformats.org/officeDocument/2006/relationships/notesSlide" Target="../notesSlides/notesSlide43.xml"/><Relationship Id="rId25" Type="http://schemas.openxmlformats.org/officeDocument/2006/relationships/slideLayout" Target="../slideLayouts/slideLayout1.xml"/><Relationship Id="rId24" Type="http://schemas.openxmlformats.org/officeDocument/2006/relationships/tags" Target="../tags/tag218.xml"/><Relationship Id="rId23" Type="http://schemas.openxmlformats.org/officeDocument/2006/relationships/tags" Target="../tags/tag217.xml"/><Relationship Id="rId22" Type="http://schemas.openxmlformats.org/officeDocument/2006/relationships/tags" Target="../tags/tag216.xml"/><Relationship Id="rId21" Type="http://schemas.openxmlformats.org/officeDocument/2006/relationships/tags" Target="../tags/tag215.xml"/><Relationship Id="rId20" Type="http://schemas.openxmlformats.org/officeDocument/2006/relationships/tags" Target="../tags/tag214.xml"/><Relationship Id="rId2" Type="http://schemas.openxmlformats.org/officeDocument/2006/relationships/tags" Target="../tags/tag196.xml"/><Relationship Id="rId19" Type="http://schemas.openxmlformats.org/officeDocument/2006/relationships/tags" Target="../tags/tag213.xml"/><Relationship Id="rId18" Type="http://schemas.openxmlformats.org/officeDocument/2006/relationships/tags" Target="../tags/tag212.xml"/><Relationship Id="rId17" Type="http://schemas.openxmlformats.org/officeDocument/2006/relationships/tags" Target="../tags/tag211.xml"/><Relationship Id="rId16" Type="http://schemas.openxmlformats.org/officeDocument/2006/relationships/tags" Target="../tags/tag210.xml"/><Relationship Id="rId15" Type="http://schemas.openxmlformats.org/officeDocument/2006/relationships/tags" Target="../tags/tag209.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image" Target="../media/image4.jpeg"/></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4.xml"/><Relationship Id="rId6" Type="http://schemas.openxmlformats.org/officeDocument/2006/relationships/slideLayout" Target="../slideLayouts/slideLayout1.xml"/><Relationship Id="rId5" Type="http://schemas.openxmlformats.org/officeDocument/2006/relationships/tags" Target="../tags/tag220.xml"/><Relationship Id="rId4" Type="http://schemas.openxmlformats.org/officeDocument/2006/relationships/image" Target="../media/image14.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tags" Target="../tags/tag219.xml"/></Relationships>
</file>

<file path=ppt/slides/_rels/slide48.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image" Target="../media/image49.png"/><Relationship Id="rId4" Type="http://schemas.openxmlformats.org/officeDocument/2006/relationships/tags" Target="../tags/tag223.xml"/><Relationship Id="rId3" Type="http://schemas.openxmlformats.org/officeDocument/2006/relationships/image" Target="../media/image48.png"/><Relationship Id="rId2" Type="http://schemas.openxmlformats.org/officeDocument/2006/relationships/tags" Target="../tags/tag222.xml"/><Relationship Id="rId16" Type="http://schemas.openxmlformats.org/officeDocument/2006/relationships/notesSlide" Target="../notesSlides/notesSlide45.xml"/><Relationship Id="rId15" Type="http://schemas.openxmlformats.org/officeDocument/2006/relationships/slideLayout" Target="../slideLayouts/slideLayout1.xml"/><Relationship Id="rId14" Type="http://schemas.openxmlformats.org/officeDocument/2006/relationships/tags" Target="../tags/tag232.xml"/><Relationship Id="rId13" Type="http://schemas.openxmlformats.org/officeDocument/2006/relationships/tags" Target="../tags/tag231.xml"/><Relationship Id="rId12" Type="http://schemas.openxmlformats.org/officeDocument/2006/relationships/tags" Target="../tags/tag230.xml"/><Relationship Id="rId11" Type="http://schemas.openxmlformats.org/officeDocument/2006/relationships/tags" Target="../tags/tag229.xml"/><Relationship Id="rId10" Type="http://schemas.openxmlformats.org/officeDocument/2006/relationships/tags" Target="../tags/tag228.xml"/><Relationship Id="rId1" Type="http://schemas.openxmlformats.org/officeDocument/2006/relationships/tags" Target="../tags/tag221.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xml"/><Relationship Id="rId3" Type="http://schemas.openxmlformats.org/officeDocument/2006/relationships/tags" Target="../tags/tag233.xml"/><Relationship Id="rId2" Type="http://schemas.openxmlformats.org/officeDocument/2006/relationships/image" Target="../media/image48.png"/><Relationship Id="rId1"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image" Target="../media/image51.png"/><Relationship Id="rId3" Type="http://schemas.openxmlformats.org/officeDocument/2006/relationships/tags" Target="../tags/tag236.xml"/><Relationship Id="rId2" Type="http://schemas.openxmlformats.org/officeDocument/2006/relationships/tags" Target="../tags/tag235.xml"/><Relationship Id="rId15" Type="http://schemas.openxmlformats.org/officeDocument/2006/relationships/slideLayout" Target="../slideLayouts/slideLayout1.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image" Target="../media/image48.png"/><Relationship Id="rId10" Type="http://schemas.openxmlformats.org/officeDocument/2006/relationships/tags" Target="../tags/tag242.xml"/><Relationship Id="rId1" Type="http://schemas.openxmlformats.org/officeDocument/2006/relationships/tags" Target="../tags/tag234.xm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1.xml"/><Relationship Id="rId2" Type="http://schemas.openxmlformats.org/officeDocument/2006/relationships/image" Target="../media/image48.png"/><Relationship Id="rId1" Type="http://schemas.openxmlformats.org/officeDocument/2006/relationships/image" Target="../media/image50.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1.xml"/><Relationship Id="rId3" Type="http://schemas.openxmlformats.org/officeDocument/2006/relationships/tags" Target="../tags/tag246.xml"/><Relationship Id="rId2" Type="http://schemas.openxmlformats.org/officeDocument/2006/relationships/image" Target="../media/image48.png"/><Relationship Id="rId1" Type="http://schemas.openxmlformats.org/officeDocument/2006/relationships/image" Target="../media/image52.png"/></Relationships>
</file>

<file path=ppt/slides/_rels/slide53.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6" Type="http://schemas.openxmlformats.org/officeDocument/2006/relationships/notesSlide" Target="../notesSlides/notesSlide49.xml"/><Relationship Id="rId25" Type="http://schemas.openxmlformats.org/officeDocument/2006/relationships/slideLayout" Target="../slideLayouts/slideLayout1.xml"/><Relationship Id="rId24" Type="http://schemas.openxmlformats.org/officeDocument/2006/relationships/tags" Target="../tags/tag269.xml"/><Relationship Id="rId23" Type="http://schemas.openxmlformats.org/officeDocument/2006/relationships/tags" Target="../tags/tag268.xml"/><Relationship Id="rId22" Type="http://schemas.openxmlformats.org/officeDocument/2006/relationships/tags" Target="../tags/tag267.xml"/><Relationship Id="rId21" Type="http://schemas.openxmlformats.org/officeDocument/2006/relationships/tags" Target="../tags/tag266.xml"/><Relationship Id="rId20" Type="http://schemas.openxmlformats.org/officeDocument/2006/relationships/tags" Target="../tags/tag265.xml"/><Relationship Id="rId2" Type="http://schemas.openxmlformats.org/officeDocument/2006/relationships/tags" Target="../tags/tag247.xml"/><Relationship Id="rId19" Type="http://schemas.openxmlformats.org/officeDocument/2006/relationships/tags" Target="../tags/tag264.xml"/><Relationship Id="rId18" Type="http://schemas.openxmlformats.org/officeDocument/2006/relationships/tags" Target="../tags/tag263.xml"/><Relationship Id="rId17" Type="http://schemas.openxmlformats.org/officeDocument/2006/relationships/tags" Target="../tags/tag262.xml"/><Relationship Id="rId16" Type="http://schemas.openxmlformats.org/officeDocument/2006/relationships/tags" Target="../tags/tag261.xml"/><Relationship Id="rId15" Type="http://schemas.openxmlformats.org/officeDocument/2006/relationships/tags" Target="../tags/tag260.xml"/><Relationship Id="rId14" Type="http://schemas.openxmlformats.org/officeDocument/2006/relationships/tags" Target="../tags/tag259.xml"/><Relationship Id="rId13" Type="http://schemas.openxmlformats.org/officeDocument/2006/relationships/tags" Target="../tags/tag258.xml"/><Relationship Id="rId12" Type="http://schemas.openxmlformats.org/officeDocument/2006/relationships/tags" Target="../tags/tag257.xml"/><Relationship Id="rId11" Type="http://schemas.openxmlformats.org/officeDocument/2006/relationships/tags" Target="../tags/tag256.xml"/><Relationship Id="rId10" Type="http://schemas.openxmlformats.org/officeDocument/2006/relationships/tags" Target="../tags/tag255.xml"/><Relationship Id="rId1" Type="http://schemas.openxmlformats.org/officeDocument/2006/relationships/image" Target="../media/image4.jpe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1.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image" Target="../media/image54.jpeg"/><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1.xml"/><Relationship Id="rId2" Type="http://schemas.openxmlformats.org/officeDocument/2006/relationships/tags" Target="../tags/tag278.xml"/><Relationship Id="rId1" Type="http://schemas.openxmlformats.org/officeDocument/2006/relationships/image" Target="../media/image55.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1.xml"/><Relationship Id="rId2" Type="http://schemas.openxmlformats.org/officeDocument/2006/relationships/tags" Target="../tags/tag279.xml"/><Relationship Id="rId1" Type="http://schemas.openxmlformats.org/officeDocument/2006/relationships/image" Target="../media/image56.pn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xml"/><Relationship Id="rId2" Type="http://schemas.openxmlformats.org/officeDocument/2006/relationships/tags" Target="../tags/tag280.xml"/><Relationship Id="rId1" Type="http://schemas.openxmlformats.org/officeDocument/2006/relationships/image" Target="../media/image5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image" Target="../media/image54.jpeg"/><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61.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2" Type="http://schemas.openxmlformats.org/officeDocument/2006/relationships/slideLayout" Target="../slideLayouts/slideLayout1.xml"/><Relationship Id="rId31" Type="http://schemas.openxmlformats.org/officeDocument/2006/relationships/tags" Target="../tags/tag314.xml"/><Relationship Id="rId30" Type="http://schemas.openxmlformats.org/officeDocument/2006/relationships/tags" Target="../tags/tag313.xml"/><Relationship Id="rId3" Type="http://schemas.openxmlformats.org/officeDocument/2006/relationships/tags" Target="../tags/tag289.xml"/><Relationship Id="rId29" Type="http://schemas.openxmlformats.org/officeDocument/2006/relationships/tags" Target="../tags/tag312.xml"/><Relationship Id="rId28" Type="http://schemas.openxmlformats.org/officeDocument/2006/relationships/tags" Target="../tags/tag311.xml"/><Relationship Id="rId27" Type="http://schemas.openxmlformats.org/officeDocument/2006/relationships/tags" Target="../tags/tag310.xml"/><Relationship Id="rId26" Type="http://schemas.openxmlformats.org/officeDocument/2006/relationships/tags" Target="../tags/tag309.xml"/><Relationship Id="rId25" Type="http://schemas.openxmlformats.org/officeDocument/2006/relationships/tags" Target="../tags/tag308.xml"/><Relationship Id="rId24" Type="http://schemas.openxmlformats.org/officeDocument/2006/relationships/tags" Target="../tags/tag307.xml"/><Relationship Id="rId23" Type="http://schemas.openxmlformats.org/officeDocument/2006/relationships/tags" Target="../tags/tag306.xml"/><Relationship Id="rId22" Type="http://schemas.openxmlformats.org/officeDocument/2006/relationships/tags" Target="../tags/tag305.xml"/><Relationship Id="rId21" Type="http://schemas.openxmlformats.org/officeDocument/2006/relationships/image" Target="../media/image60.png"/><Relationship Id="rId20" Type="http://schemas.openxmlformats.org/officeDocument/2006/relationships/tags" Target="../tags/tag304.xml"/><Relationship Id="rId2" Type="http://schemas.openxmlformats.org/officeDocument/2006/relationships/tags" Target="../tags/tag288.xml"/><Relationship Id="rId19" Type="http://schemas.openxmlformats.org/officeDocument/2006/relationships/tags" Target="../tags/tag303.xml"/><Relationship Id="rId18" Type="http://schemas.openxmlformats.org/officeDocument/2006/relationships/tags" Target="../tags/tag302.xml"/><Relationship Id="rId17" Type="http://schemas.openxmlformats.org/officeDocument/2006/relationships/tags" Target="../tags/tag301.xml"/><Relationship Id="rId16" Type="http://schemas.openxmlformats.org/officeDocument/2006/relationships/image" Target="../media/image59.png"/><Relationship Id="rId15" Type="http://schemas.openxmlformats.org/officeDocument/2006/relationships/tags" Target="../tags/tag300.xml"/><Relationship Id="rId14" Type="http://schemas.openxmlformats.org/officeDocument/2006/relationships/image" Target="../media/image58.png"/><Relationship Id="rId13" Type="http://schemas.openxmlformats.org/officeDocument/2006/relationships/tags" Target="../tags/tag299.xml"/><Relationship Id="rId12" Type="http://schemas.openxmlformats.org/officeDocument/2006/relationships/tags" Target="../tags/tag298.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tags" Target="../tags/tag287.xml"/></Relationships>
</file>

<file path=ppt/slides/_rels/slide62.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7" Type="http://schemas.openxmlformats.org/officeDocument/2006/relationships/slideLayout" Target="../slideLayouts/slideLayout1.xml"/><Relationship Id="rId36" Type="http://schemas.openxmlformats.org/officeDocument/2006/relationships/tags" Target="../tags/tag346.xml"/><Relationship Id="rId35" Type="http://schemas.openxmlformats.org/officeDocument/2006/relationships/image" Target="../media/image64.png"/><Relationship Id="rId34" Type="http://schemas.openxmlformats.org/officeDocument/2006/relationships/tags" Target="../tags/tag345.xml"/><Relationship Id="rId33" Type="http://schemas.openxmlformats.org/officeDocument/2006/relationships/tags" Target="../tags/tag344.xml"/><Relationship Id="rId32" Type="http://schemas.openxmlformats.org/officeDocument/2006/relationships/tags" Target="../tags/tag343.xml"/><Relationship Id="rId31" Type="http://schemas.openxmlformats.org/officeDocument/2006/relationships/tags" Target="../tags/tag342.xml"/><Relationship Id="rId30" Type="http://schemas.openxmlformats.org/officeDocument/2006/relationships/tags" Target="../tags/tag341.xml"/><Relationship Id="rId3" Type="http://schemas.openxmlformats.org/officeDocument/2006/relationships/tags" Target="../tags/tag317.xml"/><Relationship Id="rId29" Type="http://schemas.openxmlformats.org/officeDocument/2006/relationships/tags" Target="../tags/tag340.xml"/><Relationship Id="rId28" Type="http://schemas.openxmlformats.org/officeDocument/2006/relationships/tags" Target="../tags/tag339.xml"/><Relationship Id="rId27" Type="http://schemas.openxmlformats.org/officeDocument/2006/relationships/tags" Target="../tags/tag338.xml"/><Relationship Id="rId26" Type="http://schemas.openxmlformats.org/officeDocument/2006/relationships/tags" Target="../tags/tag337.xml"/><Relationship Id="rId25" Type="http://schemas.openxmlformats.org/officeDocument/2006/relationships/tags" Target="../tags/tag336.xml"/><Relationship Id="rId24" Type="http://schemas.openxmlformats.org/officeDocument/2006/relationships/tags" Target="../tags/tag335.xml"/><Relationship Id="rId23" Type="http://schemas.openxmlformats.org/officeDocument/2006/relationships/tags" Target="../tags/tag334.xml"/><Relationship Id="rId22" Type="http://schemas.openxmlformats.org/officeDocument/2006/relationships/image" Target="../media/image63.png"/><Relationship Id="rId21" Type="http://schemas.openxmlformats.org/officeDocument/2006/relationships/tags" Target="../tags/tag333.xml"/><Relationship Id="rId20" Type="http://schemas.openxmlformats.org/officeDocument/2006/relationships/image" Target="../media/image62.png"/><Relationship Id="rId2" Type="http://schemas.openxmlformats.org/officeDocument/2006/relationships/tags" Target="../tags/tag316.xml"/><Relationship Id="rId19" Type="http://schemas.openxmlformats.org/officeDocument/2006/relationships/tags" Target="../tags/tag332.xml"/><Relationship Id="rId18" Type="http://schemas.openxmlformats.org/officeDocument/2006/relationships/image" Target="../media/image61.png"/><Relationship Id="rId17" Type="http://schemas.openxmlformats.org/officeDocument/2006/relationships/tags" Target="../tags/tag331.xml"/><Relationship Id="rId16" Type="http://schemas.openxmlformats.org/officeDocument/2006/relationships/tags" Target="../tags/tag330.xml"/><Relationship Id="rId15" Type="http://schemas.openxmlformats.org/officeDocument/2006/relationships/tags" Target="../tags/tag329.xml"/><Relationship Id="rId14" Type="http://schemas.openxmlformats.org/officeDocument/2006/relationships/tags" Target="../tags/tag328.xml"/><Relationship Id="rId13" Type="http://schemas.openxmlformats.org/officeDocument/2006/relationships/tags" Target="../tags/tag327.xml"/><Relationship Id="rId12" Type="http://schemas.openxmlformats.org/officeDocument/2006/relationships/tags" Target="../tags/tag326.xml"/><Relationship Id="rId11" Type="http://schemas.openxmlformats.org/officeDocument/2006/relationships/tags" Target="../tags/tag325.xml"/><Relationship Id="rId10" Type="http://schemas.openxmlformats.org/officeDocument/2006/relationships/tags" Target="../tags/tag324.xml"/><Relationship Id="rId1" Type="http://schemas.openxmlformats.org/officeDocument/2006/relationships/tags" Target="../tags/tag315.xml"/></Relationships>
</file>

<file path=ppt/slides/_rels/slide63.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image" Target="../media/image65.png"/><Relationship Id="rId38" Type="http://schemas.openxmlformats.org/officeDocument/2006/relationships/slideLayout" Target="../slideLayouts/slideLayout1.xml"/><Relationship Id="rId37" Type="http://schemas.openxmlformats.org/officeDocument/2006/relationships/tags" Target="../tags/tag379.xml"/><Relationship Id="rId36" Type="http://schemas.openxmlformats.org/officeDocument/2006/relationships/tags" Target="../tags/tag378.xml"/><Relationship Id="rId35" Type="http://schemas.openxmlformats.org/officeDocument/2006/relationships/tags" Target="../tags/tag377.xml"/><Relationship Id="rId34" Type="http://schemas.openxmlformats.org/officeDocument/2006/relationships/image" Target="../media/image68.png"/><Relationship Id="rId33" Type="http://schemas.openxmlformats.org/officeDocument/2006/relationships/tags" Target="../tags/tag376.xml"/><Relationship Id="rId32" Type="http://schemas.openxmlformats.org/officeDocument/2006/relationships/tags" Target="../tags/tag375.xml"/><Relationship Id="rId31" Type="http://schemas.openxmlformats.org/officeDocument/2006/relationships/tags" Target="../tags/tag374.xml"/><Relationship Id="rId30" Type="http://schemas.openxmlformats.org/officeDocument/2006/relationships/tags" Target="../tags/tag373.xml"/><Relationship Id="rId3" Type="http://schemas.openxmlformats.org/officeDocument/2006/relationships/tags" Target="../tags/tag349.xml"/><Relationship Id="rId29" Type="http://schemas.openxmlformats.org/officeDocument/2006/relationships/tags" Target="../tags/tag372.xml"/><Relationship Id="rId28" Type="http://schemas.openxmlformats.org/officeDocument/2006/relationships/tags" Target="../tags/tag371.xml"/><Relationship Id="rId27" Type="http://schemas.openxmlformats.org/officeDocument/2006/relationships/tags" Target="../tags/tag370.xml"/><Relationship Id="rId26" Type="http://schemas.openxmlformats.org/officeDocument/2006/relationships/tags" Target="../tags/tag369.xml"/><Relationship Id="rId25" Type="http://schemas.openxmlformats.org/officeDocument/2006/relationships/tags" Target="../tags/tag368.xml"/><Relationship Id="rId24" Type="http://schemas.openxmlformats.org/officeDocument/2006/relationships/tags" Target="../tags/tag367.xml"/><Relationship Id="rId23" Type="http://schemas.openxmlformats.org/officeDocument/2006/relationships/tags" Target="../tags/tag366.xml"/><Relationship Id="rId22" Type="http://schemas.openxmlformats.org/officeDocument/2006/relationships/image" Target="../media/image67.png"/><Relationship Id="rId21" Type="http://schemas.openxmlformats.org/officeDocument/2006/relationships/tags" Target="../tags/tag365.xml"/><Relationship Id="rId20" Type="http://schemas.openxmlformats.org/officeDocument/2006/relationships/image" Target="../media/image66.png"/><Relationship Id="rId2" Type="http://schemas.openxmlformats.org/officeDocument/2006/relationships/tags" Target="../tags/tag348.xml"/><Relationship Id="rId19" Type="http://schemas.openxmlformats.org/officeDocument/2006/relationships/tags" Target="../tags/tag364.xml"/><Relationship Id="rId18" Type="http://schemas.openxmlformats.org/officeDocument/2006/relationships/tags" Target="../tags/tag363.xml"/><Relationship Id="rId17" Type="http://schemas.openxmlformats.org/officeDocument/2006/relationships/tags" Target="../tags/tag362.xml"/><Relationship Id="rId16" Type="http://schemas.openxmlformats.org/officeDocument/2006/relationships/tags" Target="../tags/tag361.xml"/><Relationship Id="rId15" Type="http://schemas.openxmlformats.org/officeDocument/2006/relationships/tags" Target="../tags/tag360.xml"/><Relationship Id="rId14" Type="http://schemas.openxmlformats.org/officeDocument/2006/relationships/tags" Target="../tags/tag359.xml"/><Relationship Id="rId13" Type="http://schemas.openxmlformats.org/officeDocument/2006/relationships/tags" Target="../tags/tag358.xml"/><Relationship Id="rId12" Type="http://schemas.openxmlformats.org/officeDocument/2006/relationships/tags" Target="../tags/tag357.xml"/><Relationship Id="rId11" Type="http://schemas.openxmlformats.org/officeDocument/2006/relationships/tags" Target="../tags/tag356.xml"/><Relationship Id="rId10" Type="http://schemas.openxmlformats.org/officeDocument/2006/relationships/tags" Target="../tags/tag355.xml"/><Relationship Id="rId1" Type="http://schemas.openxmlformats.org/officeDocument/2006/relationships/tags" Target="../tags/tag347.xml"/></Relationships>
</file>

<file path=ppt/slides/_rels/slide64.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4" Type="http://schemas.openxmlformats.org/officeDocument/2006/relationships/slideLayout" Target="../slideLayouts/slideLayout1.xml"/><Relationship Id="rId23" Type="http://schemas.openxmlformats.org/officeDocument/2006/relationships/tags" Target="../tags/tag400.xml"/><Relationship Id="rId22" Type="http://schemas.openxmlformats.org/officeDocument/2006/relationships/tags" Target="../tags/tag399.xml"/><Relationship Id="rId21" Type="http://schemas.openxmlformats.org/officeDocument/2006/relationships/tags" Target="../tags/tag398.xml"/><Relationship Id="rId20" Type="http://schemas.openxmlformats.org/officeDocument/2006/relationships/tags" Target="../tags/tag397.xml"/><Relationship Id="rId2" Type="http://schemas.openxmlformats.org/officeDocument/2006/relationships/tags" Target="../tags/tag381.xml"/><Relationship Id="rId19" Type="http://schemas.openxmlformats.org/officeDocument/2006/relationships/tags" Target="../tags/tag396.xml"/><Relationship Id="rId18" Type="http://schemas.openxmlformats.org/officeDocument/2006/relationships/tags" Target="../tags/tag395.xml"/><Relationship Id="rId17" Type="http://schemas.openxmlformats.org/officeDocument/2006/relationships/tags" Target="../tags/tag394.xml"/><Relationship Id="rId16" Type="http://schemas.openxmlformats.org/officeDocument/2006/relationships/image" Target="../media/image70.png"/><Relationship Id="rId15" Type="http://schemas.openxmlformats.org/officeDocument/2006/relationships/tags" Target="../tags/tag393.xml"/><Relationship Id="rId14" Type="http://schemas.openxmlformats.org/officeDocument/2006/relationships/image" Target="../media/image69.png"/><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tags" Target="../tags/tag380.xml"/></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image" Target="../media/image54.jpeg"/><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40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408.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image" Target="../media/image54.jpeg"/><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tags" Target="../tags/tag40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415.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椭圆 3"/>
          <p:cNvSpPr/>
          <p:nvPr/>
        </p:nvSpPr>
        <p:spPr>
          <a:xfrm>
            <a:off x="3030196" y="471944"/>
            <a:ext cx="6131607" cy="6131607"/>
          </a:xfrm>
          <a:prstGeom prst="ellipse">
            <a:avLst/>
          </a:prstGeom>
          <a:gradFill>
            <a:gsLst>
              <a:gs pos="0">
                <a:schemeClr val="accent5">
                  <a:lumMod val="40000"/>
                  <a:lumOff val="60000"/>
                </a:schemeClr>
              </a:gs>
              <a:gs pos="64000">
                <a:schemeClr val="bg1"/>
              </a:gs>
            </a:gsLst>
            <a:lin ang="2700000" scaled="1"/>
          </a:gra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4"/>
          <p:cNvSpPr/>
          <p:nvPr/>
        </p:nvSpPr>
        <p:spPr>
          <a:xfrm>
            <a:off x="3030196" y="471944"/>
            <a:ext cx="6131607" cy="6131607"/>
          </a:xfrm>
          <a:prstGeom prst="ellipse">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5"/>
          <p:cNvSpPr/>
          <p:nvPr/>
        </p:nvSpPr>
        <p:spPr>
          <a:xfrm>
            <a:off x="3030196" y="471944"/>
            <a:ext cx="6131607" cy="6131607"/>
          </a:xfrm>
          <a:prstGeom prst="ellipse">
            <a:avLst/>
          </a:prstGeom>
          <a:noFill/>
          <a:ln w="9525">
            <a:gradFill flip="none" rotWithShape="1">
              <a:gsLst>
                <a:gs pos="0">
                  <a:schemeClr val="accent5">
                    <a:lumMod val="40000"/>
                    <a:lumOff val="60000"/>
                  </a:schemeClr>
                </a:gs>
                <a:gs pos="64000">
                  <a:schemeClr val="bg1"/>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1"/>
          <p:cNvSpPr txBox="1"/>
          <p:nvPr/>
        </p:nvSpPr>
        <p:spPr>
          <a:xfrm>
            <a:off x="635" y="3127375"/>
            <a:ext cx="12155805" cy="1014730"/>
          </a:xfrm>
          <a:prstGeom prst="rect">
            <a:avLst/>
          </a:prstGeom>
          <a:noFill/>
        </p:spPr>
        <p:txBody>
          <a:bodyPr wrap="square" rtlCol="0">
            <a:spAutoFit/>
          </a:bodyPr>
          <a:lstStyle/>
          <a:p>
            <a:pPr algn="ctr"/>
            <a:r>
              <a:rPr kumimoji="1" lang="zh-CN" altLang="en-US" sz="6000" dirty="0">
                <a:solidFill>
                  <a:srgbClr val="004AAD"/>
                </a:solidFill>
                <a:effectLst>
                  <a:outerShdw blurRad="76200" dist="76200" dir="2700000" algn="tl" rotWithShape="0">
                    <a:srgbClr val="002060">
                      <a:alpha val="14000"/>
                    </a:srgbClr>
                  </a:outerShdw>
                </a:effectLst>
                <a:latin typeface="微软雅黑" panose="020B0503020204020204" charset="-122"/>
                <a:ea typeface="微软雅黑" panose="020B0503020204020204" charset="-122"/>
              </a:rPr>
              <a:t>单位团体线上参保操作手册</a:t>
            </a:r>
            <a:endParaRPr kumimoji="1" lang="zh-CN" altLang="en-US" sz="6000" dirty="0">
              <a:solidFill>
                <a:srgbClr val="004AAD"/>
              </a:solidFill>
              <a:effectLst>
                <a:outerShdw blurRad="76200" dist="76200" dir="2700000" algn="tl" rotWithShape="0">
                  <a:srgbClr val="002060">
                    <a:alpha val="14000"/>
                  </a:srgbClr>
                </a:outerShdw>
              </a:effectLst>
              <a:latin typeface="微软雅黑" panose="020B0503020204020204" charset="-122"/>
              <a:ea typeface="微软雅黑" panose="020B0503020204020204" charset="-122"/>
            </a:endParaRPr>
          </a:p>
        </p:txBody>
      </p:sp>
      <p:sp>
        <p:nvSpPr>
          <p:cNvPr id="6" name="文本框 2"/>
          <p:cNvSpPr txBox="1"/>
          <p:nvPr/>
        </p:nvSpPr>
        <p:spPr>
          <a:xfrm>
            <a:off x="1894372" y="1966036"/>
            <a:ext cx="8672948" cy="1106805"/>
          </a:xfrm>
          <a:prstGeom prst="rect">
            <a:avLst/>
          </a:prstGeom>
          <a:noFill/>
        </p:spPr>
        <p:txBody>
          <a:bodyPr wrap="square" rtlCol="0">
            <a:spAutoFit/>
          </a:bodyPr>
          <a:lstStyle/>
          <a:p>
            <a:pPr algn="ctr"/>
            <a:r>
              <a:rPr kumimoji="1" lang="en-US" altLang="zh-CN" sz="6600" dirty="0">
                <a:solidFill>
                  <a:srgbClr val="004AAD"/>
                </a:solidFill>
                <a:effectLst>
                  <a:outerShdw blurRad="76200" dist="76200" dir="2700000" algn="tl" rotWithShape="0">
                    <a:srgbClr val="002060">
                      <a:alpha val="14000"/>
                    </a:srgbClr>
                  </a:outerShdw>
                </a:effectLst>
                <a:latin typeface="微软雅黑" panose="020B0503020204020204" charset="-122"/>
                <a:ea typeface="微软雅黑" panose="020B0503020204020204" charset="-122"/>
                <a:cs typeface="微软雅黑" panose="020B0503020204020204" charset="-122"/>
              </a:rPr>
              <a:t>“</a:t>
            </a:r>
            <a:r>
              <a:rPr kumimoji="1" lang="zh-CN" altLang="en-US" sz="6600" dirty="0">
                <a:solidFill>
                  <a:srgbClr val="004AAD"/>
                </a:solidFill>
                <a:effectLst>
                  <a:outerShdw blurRad="76200" dist="76200" dir="2700000" algn="tl" rotWithShape="0">
                    <a:srgbClr val="002060">
                      <a:alpha val="14000"/>
                    </a:srgbClr>
                  </a:outerShdw>
                </a:effectLst>
                <a:latin typeface="微软雅黑" panose="020B0503020204020204" charset="-122"/>
                <a:ea typeface="微软雅黑" panose="020B0503020204020204" charset="-122"/>
                <a:cs typeface="微软雅黑" panose="020B0503020204020204" charset="-122"/>
              </a:rPr>
              <a:t>退休住院计划</a:t>
            </a:r>
            <a:r>
              <a:rPr kumimoji="1" lang="en-US" altLang="zh-CN" sz="6600" dirty="0">
                <a:solidFill>
                  <a:srgbClr val="004AAD"/>
                </a:solidFill>
                <a:effectLst>
                  <a:outerShdw blurRad="76200" dist="76200" dir="2700000" algn="tl" rotWithShape="0">
                    <a:srgbClr val="002060">
                      <a:alpha val="14000"/>
                    </a:srgbClr>
                  </a:outerShdw>
                </a:effectLst>
                <a:latin typeface="微软雅黑" panose="020B0503020204020204" charset="-122"/>
                <a:ea typeface="微软雅黑" panose="020B0503020204020204" charset="-122"/>
                <a:cs typeface="微软雅黑" panose="020B0503020204020204" charset="-122"/>
              </a:rPr>
              <a:t>”</a:t>
            </a:r>
            <a:endParaRPr kumimoji="1" lang="en-US" altLang="zh-CN" sz="6600" dirty="0">
              <a:solidFill>
                <a:srgbClr val="004AAD"/>
              </a:solidFill>
              <a:effectLst>
                <a:outerShdw blurRad="76200" dist="76200" dir="2700000" algn="tl" rotWithShape="0">
                  <a:srgbClr val="002060">
                    <a:alpha val="14000"/>
                  </a:srgbClr>
                </a:outerShdw>
              </a:effectLst>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0" y="5984240"/>
            <a:ext cx="2556074" cy="873760"/>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9635926" y="0"/>
            <a:ext cx="2556074" cy="873760"/>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19"/>
          <p:cNvSpPr/>
          <p:nvPr/>
        </p:nvSpPr>
        <p:spPr>
          <a:xfrm rot="10800000" flipV="1">
            <a:off x="230901" y="21312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任意形状 20"/>
          <p:cNvSpPr/>
          <p:nvPr/>
        </p:nvSpPr>
        <p:spPr>
          <a:xfrm rot="10800000" flipV="1">
            <a:off x="10619038" y="614194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1" name="圆角矩形 21"/>
          <p:cNvSpPr/>
          <p:nvPr/>
        </p:nvSpPr>
        <p:spPr>
          <a:xfrm>
            <a:off x="4361406" y="4737116"/>
            <a:ext cx="3738880" cy="562111"/>
          </a:xfrm>
          <a:prstGeom prst="roundRect">
            <a:avLst>
              <a:gd name="adj" fmla="val 50000"/>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22"/>
          <p:cNvSpPr txBox="1"/>
          <p:nvPr/>
        </p:nvSpPr>
        <p:spPr>
          <a:xfrm>
            <a:off x="4430395" y="4836795"/>
            <a:ext cx="3575050" cy="368300"/>
          </a:xfrm>
          <a:prstGeom prst="rect">
            <a:avLst/>
          </a:prstGeom>
          <a:noFill/>
        </p:spPr>
        <p:txBody>
          <a:bodyPr wrap="square" rtlCol="0">
            <a:spAutoFit/>
          </a:bodyPr>
          <a:lstStyle/>
          <a:p>
            <a:pPr algn="ctr"/>
            <a:r>
              <a:rPr kumimoji="1" lang="zh-CN" altLang="en-US" dirty="0">
                <a:solidFill>
                  <a:schemeClr val="bg1"/>
                </a:solidFill>
                <a:latin typeface="微软雅黑" panose="020B0503020204020204" charset="-122"/>
                <a:ea typeface="微软雅黑" panose="020B0503020204020204" charset="-122"/>
                <a:sym typeface="+mn-ea"/>
              </a:rPr>
              <a:t>上海市职工保障互助会</a:t>
            </a:r>
            <a:endParaRPr kumimoji="1" lang="zh-CN" altLang="en-US" dirty="0">
              <a:solidFill>
                <a:schemeClr val="bg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3" name=""/>
        <p:cNvGrpSpPr/>
        <p:nvPr/>
      </p:nvGrpSpPr>
      <p:grpSpPr>
        <a:xfrm>
          <a:off x="0" y="0"/>
          <a:ext cx="0" cy="0"/>
          <a:chOff x="0" y="0"/>
          <a:chExt cx="0" cy="0"/>
        </a:xfrm>
      </p:grpSpPr>
      <p:sp>
        <p:nvSpPr>
          <p:cNvPr id="14" name="文本框 1"/>
          <p:cNvSpPr txBox="1"/>
          <p:nvPr/>
        </p:nvSpPr>
        <p:spPr>
          <a:xfrm>
            <a:off x="1202055" y="2586355"/>
            <a:ext cx="8773160" cy="706755"/>
          </a:xfrm>
          <a:prstGeom prst="rect">
            <a:avLst/>
          </a:prstGeom>
          <a:noFill/>
        </p:spPr>
        <p:txBody>
          <a:bodyPr wrap="square" rtlCol="0">
            <a:spAutoFit/>
          </a:bodyPr>
          <a:lstStyle/>
          <a:p>
            <a:pPr algn="l">
              <a:buClrTx/>
              <a:buSzTx/>
              <a:buFontTx/>
            </a:pPr>
            <a:r>
              <a:rPr kumimoji="1" lang="zh-CN" altLang="en-US" sz="4000" b="1" dirty="0">
                <a:solidFill>
                  <a:srgbClr val="004AAD"/>
                </a:solidFill>
                <a:latin typeface="微软雅黑" panose="020B0503020204020204" charset="-122"/>
                <a:ea typeface="微软雅黑" panose="020B0503020204020204" charset="-122"/>
              </a:rPr>
              <a:t>二、</a:t>
            </a:r>
            <a:r>
              <a:rPr kumimoji="1" lang="zh-CN" altLang="en-US" sz="4000" b="1" dirty="0">
                <a:solidFill>
                  <a:srgbClr val="004AAD"/>
                </a:solidFill>
                <a:latin typeface="微软雅黑" panose="020B0503020204020204" charset="-122"/>
                <a:ea typeface="微软雅黑" panose="020B0503020204020204" charset="-122"/>
                <a:sym typeface="+mn-ea"/>
              </a:rPr>
              <a:t>维护</a:t>
            </a:r>
            <a:r>
              <a:rPr kumimoji="1" lang="zh-CN" altLang="en-US" sz="4000" b="1" dirty="0">
                <a:solidFill>
                  <a:srgbClr val="004AAD"/>
                </a:solidFill>
                <a:latin typeface="微软雅黑" panose="020B0503020204020204" charset="-122"/>
                <a:ea typeface="微软雅黑" panose="020B0503020204020204" charset="-122"/>
              </a:rPr>
              <a:t>经办人信息</a:t>
            </a:r>
            <a:endParaRPr kumimoji="1" lang="zh-CN" altLang="en-US" sz="4000" b="1" dirty="0">
              <a:solidFill>
                <a:srgbClr val="004AAD"/>
              </a:solidFill>
              <a:latin typeface="微软雅黑" panose="020B0503020204020204" charset="-122"/>
              <a:ea typeface="微软雅黑" panose="020B0503020204020204" charset="-122"/>
            </a:endParaRPr>
          </a:p>
        </p:txBody>
      </p:sp>
      <p:sp>
        <p:nvSpPr>
          <p:cNvPr id="15" name="矩形 4"/>
          <p:cNvSpPr/>
          <p:nvPr/>
        </p:nvSpPr>
        <p:spPr>
          <a:xfrm>
            <a:off x="0" y="5984240"/>
            <a:ext cx="2556074" cy="873760"/>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5"/>
          <p:cNvSpPr/>
          <p:nvPr/>
        </p:nvSpPr>
        <p:spPr>
          <a:xfrm>
            <a:off x="9635926" y="0"/>
            <a:ext cx="2556074" cy="873760"/>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任意形状 6"/>
          <p:cNvSpPr/>
          <p:nvPr/>
        </p:nvSpPr>
        <p:spPr>
          <a:xfrm rot="10800000" flipV="1">
            <a:off x="230901" y="21312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8" name="任意形状 7"/>
          <p:cNvSpPr/>
          <p:nvPr/>
        </p:nvSpPr>
        <p:spPr>
          <a:xfrm rot="10800000" flipV="1">
            <a:off x="10619038" y="614194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pic>
        <p:nvPicPr>
          <p:cNvPr id="27" name="图片 3"/>
          <p:cNvPicPr>
            <a:picLocks noChangeAspect="1"/>
          </p:cNvPicPr>
          <p:nvPr/>
        </p:nvPicPr>
        <p:blipFill>
          <a:blip r:embed="rId1"/>
          <a:stretch>
            <a:fillRect/>
          </a:stretch>
        </p:blipFill>
        <p:spPr>
          <a:xfrm>
            <a:off x="554355" y="2282825"/>
            <a:ext cx="10797540" cy="4198620"/>
          </a:xfrm>
          <a:prstGeom prst="rect">
            <a:avLst/>
          </a:prstGeom>
        </p:spPr>
      </p:pic>
      <p:pic>
        <p:nvPicPr>
          <p:cNvPr id="28" name="图片 16"/>
          <p:cNvPicPr>
            <a:picLocks noChangeAspect="1"/>
          </p:cNvPicPr>
          <p:nvPr/>
        </p:nvPicPr>
        <p:blipFill>
          <a:blip r:embed="rId2"/>
          <a:srcRect r="7208"/>
          <a:stretch>
            <a:fillRect/>
          </a:stretch>
        </p:blipFill>
        <p:spPr>
          <a:xfrm>
            <a:off x="2181860" y="2576195"/>
            <a:ext cx="9156065" cy="3907155"/>
          </a:xfrm>
          <a:prstGeom prst="rect">
            <a:avLst/>
          </a:prstGeom>
        </p:spPr>
      </p:pic>
      <p:sp>
        <p:nvSpPr>
          <p:cNvPr id="29" name="文本框 1"/>
          <p:cNvSpPr txBox="1"/>
          <p:nvPr/>
        </p:nvSpPr>
        <p:spPr>
          <a:xfrm>
            <a:off x="993140" y="163830"/>
            <a:ext cx="8133715" cy="583565"/>
          </a:xfrm>
          <a:prstGeom prst="rect">
            <a:avLst/>
          </a:prstGeom>
          <a:noFill/>
        </p:spPr>
        <p:txBody>
          <a:bodyPr wrap="square" rtlCol="0">
            <a:spAutoFit/>
          </a:bodyPr>
          <a:lstStyle/>
          <a:p>
            <a:pPr algn="l"/>
            <a:r>
              <a:rPr kumimoji="1" lang="zh-CN" altLang="en-US" sz="3200" b="1" dirty="0">
                <a:solidFill>
                  <a:srgbClr val="004AAD"/>
                </a:solidFill>
                <a:latin typeface="微软雅黑" panose="020B0503020204020204" charset="-122"/>
                <a:ea typeface="微软雅黑" panose="020B0503020204020204" charset="-122"/>
              </a:rPr>
              <a:t>二、维护经办人信息</a:t>
            </a:r>
            <a:endParaRPr kumimoji="1" lang="zh-CN" altLang="en-US" sz="3200" b="1" dirty="0">
              <a:solidFill>
                <a:srgbClr val="004AAD"/>
              </a:solidFill>
              <a:latin typeface="微软雅黑" panose="020B0503020204020204" charset="-122"/>
              <a:ea typeface="微软雅黑" panose="020B0503020204020204" charset="-122"/>
            </a:endParaRPr>
          </a:p>
        </p:txBody>
      </p:sp>
      <p:sp>
        <p:nvSpPr>
          <p:cNvPr id="30" name="矩形 4"/>
          <p:cNvSpPr/>
          <p:nvPr/>
        </p:nvSpPr>
        <p:spPr>
          <a:xfrm>
            <a:off x="5767705" y="3653790"/>
            <a:ext cx="371475" cy="18605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矩形 5"/>
          <p:cNvSpPr/>
          <p:nvPr/>
        </p:nvSpPr>
        <p:spPr>
          <a:xfrm>
            <a:off x="5748020" y="4124325"/>
            <a:ext cx="714375" cy="1238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矩形 6"/>
          <p:cNvSpPr/>
          <p:nvPr/>
        </p:nvSpPr>
        <p:spPr>
          <a:xfrm>
            <a:off x="5748020" y="4522470"/>
            <a:ext cx="1038225" cy="20129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7"/>
          <p:cNvSpPr/>
          <p:nvPr/>
        </p:nvSpPr>
        <p:spPr>
          <a:xfrm>
            <a:off x="565150" y="3315335"/>
            <a:ext cx="1492250" cy="314325"/>
          </a:xfrm>
          <a:prstGeom prst="rect">
            <a:avLst/>
          </a:prstGeom>
          <a:noFill/>
          <a:ln w="254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右箭头 8"/>
          <p:cNvSpPr/>
          <p:nvPr/>
        </p:nvSpPr>
        <p:spPr>
          <a:xfrm>
            <a:off x="2078990" y="3315335"/>
            <a:ext cx="457200" cy="314325"/>
          </a:xfrm>
          <a:prstGeom prst="rightArrow">
            <a:avLst/>
          </a:prstGeom>
          <a:solidFill>
            <a:srgbClr val="C0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文本框 9"/>
          <p:cNvSpPr txBox="1"/>
          <p:nvPr/>
        </p:nvSpPr>
        <p:spPr>
          <a:xfrm>
            <a:off x="895350" y="941705"/>
            <a:ext cx="10442575" cy="1337945"/>
          </a:xfrm>
          <a:prstGeom prst="rect">
            <a:avLst/>
          </a:prstGeom>
          <a:noFill/>
        </p:spPr>
        <p:txBody>
          <a:bodyPr wrap="square" rtlCol="0">
            <a:spAutoFit/>
          </a:bodyPr>
          <a:p>
            <a:pPr>
              <a:lnSpc>
                <a:spcPct val="150000"/>
              </a:lnSpc>
            </a:pPr>
            <a:r>
              <a:rPr lang="zh-CN" altLang="en-US" b="1">
                <a:latin typeface="微软雅黑" panose="020B0503020204020204" charset="-122"/>
                <a:ea typeface="微软雅黑" panose="020B0503020204020204" charset="-122"/>
                <a:cs typeface="微软雅黑" panose="020B0503020204020204" charset="-122"/>
              </a:rPr>
              <a:t>参保申请开始前，</a:t>
            </a:r>
            <a:r>
              <a:rPr lang="zh-CN" altLang="en-US" b="1">
                <a:solidFill>
                  <a:srgbClr val="C00000"/>
                </a:solidFill>
                <a:latin typeface="微软雅黑" panose="020B0503020204020204" charset="-122"/>
                <a:ea typeface="微软雅黑" panose="020B0503020204020204" charset="-122"/>
                <a:cs typeface="微软雅黑" panose="020B0503020204020204" charset="-122"/>
              </a:rPr>
              <a:t>需进行经办人信息维护</a:t>
            </a:r>
            <a:r>
              <a:rPr lang="zh-CN" altLang="en-US" b="1">
                <a:latin typeface="微软雅黑" panose="020B0503020204020204" charset="-122"/>
                <a:ea typeface="微软雅黑" panose="020B0503020204020204" charset="-122"/>
                <a:cs typeface="微软雅黑" panose="020B0503020204020204" charset="-122"/>
              </a:rPr>
              <a:t>。</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b="1">
                <a:latin typeface="微软雅黑" panose="020B0503020204020204" charset="-122"/>
                <a:ea typeface="微软雅黑" panose="020B0503020204020204" charset="-122"/>
                <a:cs typeface="微软雅黑" panose="020B0503020204020204" charset="-122"/>
              </a:rPr>
              <a:t>点击左侧【经办人信息】，输入经办人姓名、电话、邮箱；</a:t>
            </a:r>
            <a:endParaRPr lang="zh-CN" altLang="en-US"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b="1">
                <a:latin typeface="微软雅黑" panose="020B0503020204020204" charset="-122"/>
                <a:ea typeface="微软雅黑" panose="020B0503020204020204" charset="-122"/>
                <a:cs typeface="微软雅黑" panose="020B0503020204020204" charset="-122"/>
              </a:rPr>
              <a:t>点击</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获取验证码</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，输入手机上收到的验证码，点击「提交」完成经办人信息维护。</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36" name="矩形 12"/>
          <p:cNvSpPr/>
          <p:nvPr/>
        </p:nvSpPr>
        <p:spPr>
          <a:xfrm>
            <a:off x="4883785" y="3556635"/>
            <a:ext cx="4243070" cy="1257935"/>
          </a:xfrm>
          <a:prstGeom prst="rect">
            <a:avLst/>
          </a:prstGeom>
          <a:noFill/>
          <a:ln w="12700" cmpd="sng">
            <a:solidFill>
              <a:srgbClr val="C00000"/>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7" name="文本框 13"/>
          <p:cNvSpPr txBox="1"/>
          <p:nvPr/>
        </p:nvSpPr>
        <p:spPr>
          <a:xfrm>
            <a:off x="9126855" y="3839845"/>
            <a:ext cx="1687830" cy="583565"/>
          </a:xfrm>
          <a:prstGeom prst="rect">
            <a:avLst/>
          </a:prstGeom>
          <a:noFill/>
        </p:spPr>
        <p:txBody>
          <a:bodyPr wrap="square" rtlCol="0">
            <a:spAutoFit/>
          </a:bodyPr>
          <a:p>
            <a:r>
              <a:rPr lang="zh-CN" altLang="en-US" sz="1600" b="1">
                <a:solidFill>
                  <a:srgbClr val="C00000"/>
                </a:solidFill>
                <a:latin typeface="微软雅黑" panose="020B0503020204020204" charset="-122"/>
                <a:ea typeface="微软雅黑" panose="020B0503020204020204" charset="-122"/>
                <a:cs typeface="微软雅黑" panose="020B0503020204020204" charset="-122"/>
              </a:rPr>
              <a:t>①</a:t>
            </a:r>
            <a:r>
              <a:rPr lang="en-US" altLang="zh-CN" sz="1600" b="1">
                <a:solidFill>
                  <a:srgbClr val="C00000"/>
                </a:solidFill>
                <a:latin typeface="微软雅黑" panose="020B0503020204020204" charset="-122"/>
                <a:ea typeface="微软雅黑" panose="020B0503020204020204" charset="-122"/>
                <a:cs typeface="微软雅黑" panose="020B0503020204020204" charset="-122"/>
              </a:rPr>
              <a:t>.</a:t>
            </a:r>
            <a:endParaRPr lang="en-US" altLang="zh-CN" sz="1600" b="1">
              <a:solidFill>
                <a:srgbClr val="C00000"/>
              </a:solidFill>
              <a:latin typeface="微软雅黑" panose="020B0503020204020204" charset="-122"/>
              <a:ea typeface="微软雅黑" panose="020B0503020204020204" charset="-122"/>
              <a:cs typeface="微软雅黑" panose="020B0503020204020204" charset="-122"/>
            </a:endParaRPr>
          </a:p>
          <a:p>
            <a:r>
              <a:rPr lang="zh-CN" altLang="en-US" sz="1600" b="1">
                <a:solidFill>
                  <a:srgbClr val="C00000"/>
                </a:solidFill>
                <a:latin typeface="微软雅黑" panose="020B0503020204020204" charset="-122"/>
                <a:ea typeface="微软雅黑" panose="020B0503020204020204" charset="-122"/>
                <a:cs typeface="微软雅黑" panose="020B0503020204020204" charset="-122"/>
              </a:rPr>
              <a:t>填写经办人信息</a:t>
            </a:r>
            <a:endParaRPr lang="zh-CN" altLang="en-US" sz="16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38" name="文本框 14"/>
          <p:cNvSpPr txBox="1"/>
          <p:nvPr/>
        </p:nvSpPr>
        <p:spPr>
          <a:xfrm>
            <a:off x="8811895" y="4888230"/>
            <a:ext cx="1592580" cy="337185"/>
          </a:xfrm>
          <a:prstGeom prst="rect">
            <a:avLst/>
          </a:prstGeom>
          <a:noFill/>
        </p:spPr>
        <p:txBody>
          <a:bodyPr wrap="square" rtlCol="0">
            <a:spAutoFit/>
          </a:bodyPr>
          <a:p>
            <a:r>
              <a:rPr lang="zh-CN" altLang="en-US" sz="1600" b="1">
                <a:solidFill>
                  <a:srgbClr val="C00000"/>
                </a:solidFill>
                <a:latin typeface="微软雅黑" panose="020B0503020204020204" charset="-122"/>
                <a:ea typeface="微软雅黑" panose="020B0503020204020204" charset="-122"/>
                <a:cs typeface="微软雅黑" panose="020B0503020204020204" charset="-122"/>
              </a:rPr>
              <a:t>②</a:t>
            </a:r>
            <a:r>
              <a:rPr lang="en-US" altLang="zh-CN" sz="1600" b="1">
                <a:solidFill>
                  <a:srgbClr val="C00000"/>
                </a:solidFill>
                <a:latin typeface="微软雅黑" panose="020B0503020204020204" charset="-122"/>
                <a:ea typeface="微软雅黑" panose="020B0503020204020204" charset="-122"/>
                <a:cs typeface="微软雅黑" panose="020B0503020204020204" charset="-122"/>
              </a:rPr>
              <a:t>.</a:t>
            </a:r>
            <a:r>
              <a:rPr lang="zh-CN" altLang="en-US" sz="1600" b="1">
                <a:solidFill>
                  <a:srgbClr val="C00000"/>
                </a:solidFill>
                <a:latin typeface="微软雅黑" panose="020B0503020204020204" charset="-122"/>
                <a:ea typeface="微软雅黑" panose="020B0503020204020204" charset="-122"/>
                <a:cs typeface="微软雅黑" panose="020B0503020204020204" charset="-122"/>
              </a:rPr>
              <a:t>获取验证码</a:t>
            </a:r>
            <a:endParaRPr lang="zh-CN" altLang="en-US" sz="16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39" name="文本框 15"/>
          <p:cNvSpPr txBox="1"/>
          <p:nvPr/>
        </p:nvSpPr>
        <p:spPr>
          <a:xfrm>
            <a:off x="7677785" y="5765165"/>
            <a:ext cx="1832610" cy="337185"/>
          </a:xfrm>
          <a:prstGeom prst="rect">
            <a:avLst/>
          </a:prstGeom>
          <a:noFill/>
        </p:spPr>
        <p:txBody>
          <a:bodyPr wrap="square" rtlCol="0">
            <a:spAutoFit/>
          </a:bodyPr>
          <a:p>
            <a:r>
              <a:rPr lang="en-US" altLang="en-US" sz="1600" b="1">
                <a:solidFill>
                  <a:srgbClr val="C00000"/>
                </a:solidFill>
                <a:latin typeface="微软雅黑" panose="020B0503020204020204" charset="-122"/>
                <a:ea typeface="微软雅黑" panose="020B0503020204020204" charset="-122"/>
                <a:cs typeface="微软雅黑" panose="020B0503020204020204" charset="-122"/>
              </a:rPr>
              <a:t>③.</a:t>
            </a:r>
            <a:r>
              <a:rPr lang="zh-CN" altLang="en-US" sz="1600" b="1">
                <a:solidFill>
                  <a:srgbClr val="C00000"/>
                </a:solidFill>
                <a:latin typeface="微软雅黑" panose="020B0503020204020204" charset="-122"/>
                <a:ea typeface="微软雅黑" panose="020B0503020204020204" charset="-122"/>
                <a:cs typeface="微软雅黑" panose="020B0503020204020204" charset="-122"/>
              </a:rPr>
              <a:t>点击提交</a:t>
            </a:r>
            <a:endParaRPr lang="zh-CN" altLang="en-US" sz="1600" b="1">
              <a:solidFill>
                <a:srgbClr val="C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08" name=""/>
        <p:cNvGrpSpPr/>
        <p:nvPr/>
      </p:nvGrpSpPr>
      <p:grpSpPr>
        <a:xfrm>
          <a:off x="0" y="0"/>
          <a:ext cx="0" cy="0"/>
          <a:chOff x="0" y="0"/>
          <a:chExt cx="0" cy="0"/>
        </a:xfrm>
      </p:grpSpPr>
      <p:sp>
        <p:nvSpPr>
          <p:cNvPr id="109" name="矩形 3"/>
          <p:cNvSpPr/>
          <p:nvPr/>
        </p:nvSpPr>
        <p:spPr>
          <a:xfrm>
            <a:off x="4149090" y="1000760"/>
            <a:ext cx="7758430" cy="5514975"/>
          </a:xfrm>
          <a:prstGeom prst="rect">
            <a:avLst/>
          </a:prstGeom>
          <a:solidFill>
            <a:schemeClr val="bg1"/>
          </a:solidFill>
          <a:ln>
            <a:noFill/>
          </a:ln>
          <a:effectLst>
            <a:outerShdw blurRad="254000" dist="38100" dir="27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Source Han Sans CN Bold" panose="020B0500000000000000" pitchFamily="34" charset="-128"/>
                <a:ea typeface="Source Han Sans CN Bold" panose="020B0500000000000000" pitchFamily="34" charset="-128"/>
              </a:rPr>
              <a:t>1\</a:t>
            </a:r>
            <a:endParaRPr lang="en-US" altLang="zh-CN" b="1">
              <a:latin typeface="Source Han Sans CN Bold" panose="020B0500000000000000" pitchFamily="34" charset="-128"/>
              <a:ea typeface="Source Han Sans CN Bold" panose="020B0500000000000000" pitchFamily="34" charset="-128"/>
            </a:endParaRPr>
          </a:p>
        </p:txBody>
      </p:sp>
      <p:sp>
        <p:nvSpPr>
          <p:cNvPr id="110" name="文本框 5"/>
          <p:cNvSpPr txBox="1"/>
          <p:nvPr/>
        </p:nvSpPr>
        <p:spPr>
          <a:xfrm>
            <a:off x="5513705" y="1602105"/>
            <a:ext cx="6393180" cy="1014730"/>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登录上海工会网上工作平台</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进入“退休住院计划”参保业务板块</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1" name="文本框 6"/>
          <p:cNvSpPr txBox="1"/>
          <p:nvPr/>
        </p:nvSpPr>
        <p:spPr>
          <a:xfrm>
            <a:off x="4626405" y="1890885"/>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01</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
        <p:nvSpPr>
          <p:cNvPr id="112" name="文本框 13"/>
          <p:cNvSpPr txBox="1"/>
          <p:nvPr/>
        </p:nvSpPr>
        <p:spPr>
          <a:xfrm>
            <a:off x="5527675" y="2974975"/>
            <a:ext cx="7107555"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维护经办人信息</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3" name="文本框 14"/>
          <p:cNvSpPr txBox="1"/>
          <p:nvPr/>
        </p:nvSpPr>
        <p:spPr>
          <a:xfrm>
            <a:off x="4626405" y="3039640"/>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02</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
        <p:nvSpPr>
          <p:cNvPr id="114" name="文本框 4"/>
          <p:cNvSpPr txBox="1"/>
          <p:nvPr/>
        </p:nvSpPr>
        <p:spPr>
          <a:xfrm>
            <a:off x="5513705" y="3886200"/>
            <a:ext cx="2760980"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rPr>
              <a:t>办理参保申请</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5" name="文本框 18"/>
          <p:cNvSpPr txBox="1"/>
          <p:nvPr/>
        </p:nvSpPr>
        <p:spPr>
          <a:xfrm>
            <a:off x="4626405" y="3940111"/>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03</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cxnSp>
        <p:nvCxnSpPr>
          <p:cNvPr id="118" name="直线连接符 25"/>
          <p:cNvCxnSpPr/>
          <p:nvPr/>
        </p:nvCxnSpPr>
        <p:spPr>
          <a:xfrm flipH="1" flipV="1">
            <a:off x="400111" y="2208707"/>
            <a:ext cx="1065708" cy="18361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直线连接符 26"/>
          <p:cNvCxnSpPr/>
          <p:nvPr/>
        </p:nvCxnSpPr>
        <p:spPr>
          <a:xfrm flipV="1">
            <a:off x="2948222" y="715483"/>
            <a:ext cx="1330443" cy="23165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0" name="三角形 27"/>
          <p:cNvSpPr/>
          <p:nvPr/>
        </p:nvSpPr>
        <p:spPr>
          <a:xfrm rot="3600000">
            <a:off x="966691" y="1882037"/>
            <a:ext cx="2292366" cy="197617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1" name="文本框 29"/>
          <p:cNvSpPr txBox="1"/>
          <p:nvPr/>
        </p:nvSpPr>
        <p:spPr>
          <a:xfrm>
            <a:off x="1056716" y="4428401"/>
            <a:ext cx="2545803" cy="584775"/>
          </a:xfrm>
          <a:prstGeom prst="rect">
            <a:avLst/>
          </a:prstGeom>
          <a:noFill/>
        </p:spPr>
        <p:txBody>
          <a:bodyPr wrap="square" rtlCol="0">
            <a:spAutoFit/>
          </a:bodyPr>
          <a:lstStyle/>
          <a:p>
            <a:pPr algn="dist"/>
            <a:r>
              <a:rPr kumimoji="1" lang="en-US" altLang="zh-CN" sz="3200">
                <a:solidFill>
                  <a:schemeClr val="tx1">
                    <a:lumMod val="75000"/>
                    <a:lumOff val="25000"/>
                  </a:schemeClr>
                </a:solidFill>
                <a:latin typeface="Source Han Serif CN SemiBold" panose="02020600000000000000" pitchFamily="18" charset="-128"/>
                <a:ea typeface="Source Han Serif CN SemiBold" panose="02020600000000000000" pitchFamily="18" charset="-128"/>
              </a:rPr>
              <a:t>CONTENTS</a:t>
            </a:r>
            <a:endParaRPr kumimoji="1" lang="zh-CN" altLang="en-US" sz="3200"/>
          </a:p>
        </p:txBody>
      </p:sp>
      <p:sp>
        <p:nvSpPr>
          <p:cNvPr id="122" name="文本框 30"/>
          <p:cNvSpPr txBox="1"/>
          <p:nvPr/>
        </p:nvSpPr>
        <p:spPr>
          <a:xfrm>
            <a:off x="1300810" y="2294150"/>
            <a:ext cx="1415772" cy="1569660"/>
          </a:xfrm>
          <a:prstGeom prst="rect">
            <a:avLst/>
          </a:prstGeom>
          <a:noFill/>
        </p:spPr>
        <p:txBody>
          <a:bodyPr wrap="none" rtlCol="0">
            <a:spAutoFit/>
          </a:bodyPr>
          <a:lstStyle/>
          <a:p>
            <a:r>
              <a:rPr kumimoji="1" lang="zh-CN" altLang="en-US"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rPr>
              <a:t>目</a:t>
            </a:r>
            <a:endParaRPr kumimoji="1" lang="en-US" altLang="zh-CN"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endParaRPr>
          </a:p>
        </p:txBody>
      </p:sp>
      <p:sp>
        <p:nvSpPr>
          <p:cNvPr id="123" name="文本框 31"/>
          <p:cNvSpPr txBox="1"/>
          <p:nvPr/>
        </p:nvSpPr>
        <p:spPr>
          <a:xfrm>
            <a:off x="2283821" y="2979063"/>
            <a:ext cx="1415772" cy="1569660"/>
          </a:xfrm>
          <a:prstGeom prst="rect">
            <a:avLst/>
          </a:prstGeom>
          <a:noFill/>
        </p:spPr>
        <p:txBody>
          <a:bodyPr wrap="none" rtlCol="0">
            <a:spAutoFit/>
          </a:bodyPr>
          <a:lstStyle/>
          <a:p>
            <a:r>
              <a:rPr kumimoji="1" lang="zh-CN" altLang="en-US"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rPr>
              <a:t>录</a:t>
            </a:r>
            <a:endParaRPr kumimoji="1" lang="en-US" altLang="zh-CN"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endParaRPr>
          </a:p>
        </p:txBody>
      </p:sp>
      <p:cxnSp>
        <p:nvCxnSpPr>
          <p:cNvPr id="124" name="直线连接符 32"/>
          <p:cNvCxnSpPr/>
          <p:nvPr/>
        </p:nvCxnSpPr>
        <p:spPr>
          <a:xfrm>
            <a:off x="1056716" y="4393190"/>
            <a:ext cx="254580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5" name="直线连接符 33"/>
          <p:cNvCxnSpPr/>
          <p:nvPr/>
        </p:nvCxnSpPr>
        <p:spPr>
          <a:xfrm>
            <a:off x="1056716" y="5004465"/>
            <a:ext cx="254580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三角形 34"/>
          <p:cNvSpPr/>
          <p:nvPr/>
        </p:nvSpPr>
        <p:spPr>
          <a:xfrm rot="14400000">
            <a:off x="154766" y="3525614"/>
            <a:ext cx="960941" cy="828398"/>
          </a:xfrm>
          <a:prstGeom prst="triangl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文本框 1"/>
          <p:cNvSpPr txBox="1"/>
          <p:nvPr/>
        </p:nvSpPr>
        <p:spPr>
          <a:xfrm>
            <a:off x="5556250" y="4918075"/>
            <a:ext cx="3792220"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注意事项</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28" name="文本框 2"/>
          <p:cNvSpPr txBox="1"/>
          <p:nvPr/>
        </p:nvSpPr>
        <p:spPr>
          <a:xfrm>
            <a:off x="4628945" y="4985360"/>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04</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41" name=""/>
        <p:cNvGrpSpPr/>
        <p:nvPr/>
      </p:nvGrpSpPr>
      <p:grpSpPr>
        <a:xfrm>
          <a:off x="0" y="0"/>
          <a:ext cx="0" cy="0"/>
          <a:chOff x="0" y="0"/>
          <a:chExt cx="0" cy="0"/>
        </a:xfrm>
      </p:grpSpPr>
      <p:sp>
        <p:nvSpPr>
          <p:cNvPr id="76" name="三角形 15"/>
          <p:cNvSpPr/>
          <p:nvPr>
            <p:custDataLst>
              <p:tags r:id="rId2"/>
            </p:custDataLst>
          </p:nvPr>
        </p:nvSpPr>
        <p:spPr>
          <a:xfrm>
            <a:off x="686806"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3" name="文本框 10"/>
          <p:cNvSpPr txBox="1"/>
          <p:nvPr>
            <p:custDataLst>
              <p:tags r:id="rId3"/>
            </p:custDataLst>
          </p:nvPr>
        </p:nvSpPr>
        <p:spPr>
          <a:xfrm>
            <a:off x="977900" y="2624455"/>
            <a:ext cx="234442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rgbClr val="C00000"/>
                </a:solidFill>
                <a:latin typeface="Arial" panose="020B0604020202020204" pitchFamily="34" charset="0"/>
                <a:ea typeface="微软雅黑" panose="020B0503020204020204" charset="-122"/>
                <a:sym typeface="+mn-ea"/>
              </a:rPr>
              <a:t>选择参保类型</a:t>
            </a:r>
            <a:endParaRPr lang="zh-CN" altLang="en-US" sz="2400" b="1" spc="240" dirty="0">
              <a:solidFill>
                <a:srgbClr val="C00000"/>
              </a:solidFill>
              <a:latin typeface="Arial" panose="020B0604020202020204" pitchFamily="34" charset="0"/>
              <a:ea typeface="微软雅黑" panose="020B0503020204020204" charset="-122"/>
              <a:sym typeface="+mn-ea"/>
            </a:endParaRPr>
          </a:p>
        </p:txBody>
      </p:sp>
      <p:sp>
        <p:nvSpPr>
          <p:cNvPr id="14" name="矩形: 圆角 13"/>
          <p:cNvSpPr/>
          <p:nvPr>
            <p:custDataLst>
              <p:tags r:id="rId4"/>
            </p:custDataLst>
          </p:nvPr>
        </p:nvSpPr>
        <p:spPr>
          <a:xfrm>
            <a:off x="847090" y="285750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 name="三角形 15"/>
          <p:cNvSpPr/>
          <p:nvPr>
            <p:custDataLst>
              <p:tags r:id="rId5"/>
            </p:custDataLst>
          </p:nvPr>
        </p:nvSpPr>
        <p:spPr>
          <a:xfrm>
            <a:off x="3543850"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3" name="文本框 10"/>
          <p:cNvSpPr txBox="1"/>
          <p:nvPr>
            <p:custDataLst>
              <p:tags r:id="rId6"/>
            </p:custDataLst>
          </p:nvPr>
        </p:nvSpPr>
        <p:spPr>
          <a:xfrm>
            <a:off x="3910965" y="2624455"/>
            <a:ext cx="232727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维护单位信息</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6" name="三角形 15"/>
          <p:cNvSpPr/>
          <p:nvPr>
            <p:custDataLst>
              <p:tags r:id="rId7"/>
            </p:custDataLst>
          </p:nvPr>
        </p:nvSpPr>
        <p:spPr>
          <a:xfrm>
            <a:off x="6400893"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7" name="文本框 10"/>
          <p:cNvSpPr txBox="1"/>
          <p:nvPr>
            <p:custDataLst>
              <p:tags r:id="rId8"/>
            </p:custDataLst>
          </p:nvPr>
        </p:nvSpPr>
        <p:spPr>
          <a:xfrm>
            <a:off x="6692265" y="2624455"/>
            <a:ext cx="230060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选择参保方式</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9" name="三角形 15"/>
          <p:cNvSpPr/>
          <p:nvPr>
            <p:custDataLst>
              <p:tags r:id="rId9"/>
            </p:custDataLst>
          </p:nvPr>
        </p:nvSpPr>
        <p:spPr>
          <a:xfrm>
            <a:off x="9257935"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0" name="文本框 10"/>
          <p:cNvSpPr txBox="1"/>
          <p:nvPr>
            <p:custDataLst>
              <p:tags r:id="rId10"/>
            </p:custDataLst>
          </p:nvPr>
        </p:nvSpPr>
        <p:spPr>
          <a:xfrm>
            <a:off x="9549130" y="2624455"/>
            <a:ext cx="223456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梳理参保名单</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2" name="三角形 15"/>
          <p:cNvSpPr/>
          <p:nvPr>
            <p:custDataLst>
              <p:tags r:id="rId11"/>
            </p:custDataLst>
          </p:nvPr>
        </p:nvSpPr>
        <p:spPr>
          <a:xfrm>
            <a:off x="686806"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5" name="文本框 10"/>
          <p:cNvSpPr txBox="1"/>
          <p:nvPr>
            <p:custDataLst>
              <p:tags r:id="rId12"/>
            </p:custDataLst>
          </p:nvPr>
        </p:nvSpPr>
        <p:spPr>
          <a:xfrm>
            <a:off x="837565" y="3914775"/>
            <a:ext cx="263017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rPr>
              <a:t>（提出代扣申请）</a:t>
            </a:r>
            <a:endPar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7" name="三角形 15"/>
          <p:cNvSpPr/>
          <p:nvPr>
            <p:custDataLst>
              <p:tags r:id="rId13"/>
            </p:custDataLst>
          </p:nvPr>
        </p:nvSpPr>
        <p:spPr>
          <a:xfrm>
            <a:off x="3543850"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8" name="文本框 10"/>
          <p:cNvSpPr txBox="1"/>
          <p:nvPr>
            <p:custDataLst>
              <p:tags r:id="rId14"/>
            </p:custDataLst>
          </p:nvPr>
        </p:nvSpPr>
        <p:spPr>
          <a:xfrm>
            <a:off x="3910965" y="3914775"/>
            <a:ext cx="225298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rPr>
              <a:t>上传缴费凭证</a:t>
            </a:r>
            <a:endPar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20" name="三角形 15"/>
          <p:cNvSpPr/>
          <p:nvPr>
            <p:custDataLst>
              <p:tags r:id="rId15"/>
            </p:custDataLst>
          </p:nvPr>
        </p:nvSpPr>
        <p:spPr>
          <a:xfrm>
            <a:off x="6400893"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21" name="文本框 10"/>
          <p:cNvSpPr txBox="1"/>
          <p:nvPr>
            <p:custDataLst>
              <p:tags r:id="rId16"/>
            </p:custDataLst>
          </p:nvPr>
        </p:nvSpPr>
        <p:spPr>
          <a:xfrm>
            <a:off x="6692255" y="3914690"/>
            <a:ext cx="1992859" cy="1308719"/>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完成参保</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4" name="矩形: 圆角 13"/>
          <p:cNvSpPr/>
          <p:nvPr>
            <p:custDataLst>
              <p:tags r:id="rId17"/>
            </p:custDataLst>
          </p:nvPr>
        </p:nvSpPr>
        <p:spPr>
          <a:xfrm>
            <a:off x="3632200"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3" name="矩形: 圆角 13"/>
          <p:cNvSpPr/>
          <p:nvPr>
            <p:custDataLst>
              <p:tags r:id="rId18"/>
            </p:custDataLst>
          </p:nvPr>
        </p:nvSpPr>
        <p:spPr>
          <a:xfrm>
            <a:off x="651446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4" name="矩形: 圆角 13"/>
          <p:cNvSpPr/>
          <p:nvPr>
            <p:custDataLst>
              <p:tags r:id="rId19"/>
            </p:custDataLst>
          </p:nvPr>
        </p:nvSpPr>
        <p:spPr>
          <a:xfrm>
            <a:off x="934529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5" name="矩形: 圆角 13"/>
          <p:cNvSpPr/>
          <p:nvPr>
            <p:custDataLst>
              <p:tags r:id="rId20"/>
            </p:custDataLst>
          </p:nvPr>
        </p:nvSpPr>
        <p:spPr>
          <a:xfrm>
            <a:off x="83185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6" name="矩形: 圆角 13"/>
          <p:cNvSpPr/>
          <p:nvPr>
            <p:custDataLst>
              <p:tags r:id="rId21"/>
            </p:custDataLst>
          </p:nvPr>
        </p:nvSpPr>
        <p:spPr>
          <a:xfrm>
            <a:off x="3653155"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7" name="矩形: 圆角 13"/>
          <p:cNvSpPr/>
          <p:nvPr>
            <p:custDataLst>
              <p:tags r:id="rId22"/>
            </p:custDataLst>
          </p:nvPr>
        </p:nvSpPr>
        <p:spPr>
          <a:xfrm>
            <a:off x="651383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42" name="文本框 1"/>
          <p:cNvSpPr txBox="1"/>
          <p:nvPr>
            <p:custDataLst>
              <p:tags r:id="rId23"/>
            </p:custDataLst>
          </p:nvPr>
        </p:nvSpPr>
        <p:spPr>
          <a:xfrm>
            <a:off x="687070" y="1654810"/>
            <a:ext cx="8773160" cy="706755"/>
          </a:xfrm>
          <a:prstGeom prst="rect">
            <a:avLst/>
          </a:prstGeom>
          <a:noFill/>
        </p:spPr>
        <p:txBody>
          <a:bodyPr wrap="square" rtlCol="0">
            <a:spAutoFit/>
          </a:bodyPr>
          <a:p>
            <a:pPr algn="l">
              <a:buClrTx/>
              <a:buSzTx/>
              <a:buFontTx/>
            </a:pPr>
            <a:r>
              <a:rPr kumimoji="1" lang="zh-CN" altLang="en-US" sz="4000" b="1" dirty="0">
                <a:solidFill>
                  <a:srgbClr val="004AAD"/>
                </a:solidFill>
                <a:latin typeface="微软雅黑" panose="020B0503020204020204" charset="-122"/>
                <a:ea typeface="微软雅黑" panose="020B0503020204020204" charset="-122"/>
              </a:rPr>
              <a:t>三、</a:t>
            </a:r>
            <a:r>
              <a:rPr kumimoji="1" lang="zh-CN" altLang="en-US" sz="4000" b="1" dirty="0">
                <a:solidFill>
                  <a:srgbClr val="004AAD"/>
                </a:solidFill>
                <a:latin typeface="微软雅黑" panose="020B0503020204020204" charset="-122"/>
                <a:ea typeface="微软雅黑" panose="020B0503020204020204" charset="-122"/>
                <a:sym typeface="+mn-ea"/>
              </a:rPr>
              <a:t>办理</a:t>
            </a:r>
            <a:r>
              <a:rPr kumimoji="1" lang="zh-CN" altLang="en-US" sz="4000" b="1" dirty="0">
                <a:solidFill>
                  <a:srgbClr val="004AAD"/>
                </a:solidFill>
                <a:latin typeface="微软雅黑" panose="020B0503020204020204" charset="-122"/>
                <a:ea typeface="微软雅黑" panose="020B0503020204020204" charset="-122"/>
              </a:rPr>
              <a:t>参保申请</a:t>
            </a:r>
            <a:endParaRPr kumimoji="1" lang="zh-CN" altLang="en-US" sz="4000" b="1" dirty="0">
              <a:solidFill>
                <a:srgbClr val="004AAD"/>
              </a:solidFill>
              <a:latin typeface="微软雅黑" panose="020B0503020204020204" charset="-122"/>
              <a:ea typeface="微软雅黑" panose="020B0503020204020204"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50" name="文本框 1"/>
          <p:cNvSpPr txBox="1"/>
          <p:nvPr/>
        </p:nvSpPr>
        <p:spPr>
          <a:xfrm>
            <a:off x="993140" y="238125"/>
            <a:ext cx="9543415" cy="521970"/>
          </a:xfrm>
          <a:prstGeom prst="rect">
            <a:avLst/>
          </a:prstGeom>
          <a:noFill/>
        </p:spPr>
        <p:txBody>
          <a:bodyPr wrap="square" rtlCol="0">
            <a:spAutoFit/>
          </a:bodyPr>
          <a:lstStyle/>
          <a:p>
            <a:pPr algn="l">
              <a:buClrTx/>
              <a:buSzTx/>
              <a:buFontTx/>
            </a:pPr>
            <a:r>
              <a:rPr kumimoji="1" lang="zh-CN" altLang="en-US" sz="2800" b="1" dirty="0">
                <a:solidFill>
                  <a:srgbClr val="004AAD"/>
                </a:solidFill>
                <a:latin typeface="微软雅黑" panose="020B0503020204020204" charset="-122"/>
                <a:ea typeface="微软雅黑" panose="020B0503020204020204" charset="-122"/>
              </a:rPr>
              <a:t>（三）办理参保申请</a:t>
            </a:r>
            <a:r>
              <a:rPr kumimoji="1" lang="en-US" altLang="zh-CN" sz="2800" b="1" dirty="0">
                <a:solidFill>
                  <a:srgbClr val="004AAD"/>
                </a:solidFill>
                <a:latin typeface="微软雅黑" panose="020B0503020204020204" charset="-122"/>
                <a:ea typeface="微软雅黑" panose="020B0503020204020204" charset="-122"/>
              </a:rPr>
              <a:t>----1</a:t>
            </a:r>
            <a:r>
              <a:rPr kumimoji="1" lang="zh-CN" altLang="en-US" sz="2800" b="1" dirty="0">
                <a:solidFill>
                  <a:srgbClr val="004AAD"/>
                </a:solidFill>
                <a:latin typeface="微软雅黑" panose="020B0503020204020204" charset="-122"/>
                <a:ea typeface="微软雅黑" panose="020B0503020204020204" charset="-122"/>
              </a:rPr>
              <a:t>、选择参保类型</a:t>
            </a:r>
            <a:endParaRPr kumimoji="1" lang="zh-CN" altLang="en-US"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pic>
        <p:nvPicPr>
          <p:cNvPr id="151" name="图片 2" descr="K:/img/z1_20250430061511.pngz1_20250430061511"/>
          <p:cNvPicPr>
            <a:picLocks noChangeAspect="1"/>
          </p:cNvPicPr>
          <p:nvPr/>
        </p:nvPicPr>
        <p:blipFill>
          <a:blip r:embed="rId1"/>
          <a:srcRect l="472" r="472"/>
          <a:stretch>
            <a:fillRect/>
          </a:stretch>
        </p:blipFill>
        <p:spPr>
          <a:xfrm>
            <a:off x="989330" y="2256790"/>
            <a:ext cx="10870565" cy="4550410"/>
          </a:xfrm>
          <a:prstGeom prst="rect">
            <a:avLst/>
          </a:prstGeom>
        </p:spPr>
      </p:pic>
      <p:sp>
        <p:nvSpPr>
          <p:cNvPr id="152" name="文本框 3"/>
          <p:cNvSpPr txBox="1"/>
          <p:nvPr/>
        </p:nvSpPr>
        <p:spPr>
          <a:xfrm>
            <a:off x="949325" y="944880"/>
            <a:ext cx="10530840" cy="1568450"/>
          </a:xfrm>
          <a:prstGeom prst="rect">
            <a:avLst/>
          </a:prstGeom>
          <a:noFill/>
        </p:spPr>
        <p:txBody>
          <a:bodyPr wrap="square" rtlCol="0">
            <a:spAutoFit/>
          </a:bodyPr>
          <a:p>
            <a:pPr marL="342900" indent="-34290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点击左侧菜单栏的【参保办理】，在参保类型下选择【集中参保办理】。</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sym typeface="+mn-ea"/>
              </a:rPr>
              <a:t>友情提醒：</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集中参保通道</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6</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月</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30</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日</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17</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点关闭；委托代扣款缴费参保通道，</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5</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月</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31</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日</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17</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点关闭</a:t>
            </a:r>
            <a:endPar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a:p>
            <a:endParaRPr lang="zh-CN" altLang="en-US" sz="2000" b="1">
              <a:latin typeface="微软雅黑" panose="020B0503020204020204" charset="-122"/>
              <a:ea typeface="微软雅黑" panose="020B0503020204020204" charset="-122"/>
              <a:cs typeface="微软雅黑" panose="020B0503020204020204" charset="-122"/>
            </a:endParaRPr>
          </a:p>
          <a:p>
            <a:pPr marL="342900" indent="-342900">
              <a:lnSpc>
                <a:spcPct val="80000"/>
              </a:lnSpc>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在弹窗中填写参保编码及参保单位名称，点击【确认】按钮</a:t>
            </a:r>
            <a:r>
              <a:rPr lang="en-US" altLang="zh-CN" sz="2000" b="1">
                <a:latin typeface="微软雅黑" panose="020B0503020204020204" charset="-122"/>
                <a:ea typeface="微软雅黑" panose="020B0503020204020204" charset="-122"/>
                <a:cs typeface="微软雅黑" panose="020B0503020204020204" charset="-122"/>
              </a:rPr>
              <a:t>.</a:t>
            </a:r>
            <a:endParaRPr lang="en-US" altLang="zh-CN" sz="2000" b="1">
              <a:latin typeface="微软雅黑" panose="020B0503020204020204" charset="-122"/>
              <a:ea typeface="微软雅黑" panose="020B0503020204020204" charset="-122"/>
              <a:cs typeface="微软雅黑" panose="020B0503020204020204" charset="-122"/>
            </a:endParaRPr>
          </a:p>
          <a:p>
            <a:endPar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p:txBody>
      </p:sp>
      <p:sp>
        <p:nvSpPr>
          <p:cNvPr id="153" name="右箭头 8"/>
          <p:cNvSpPr/>
          <p:nvPr/>
        </p:nvSpPr>
        <p:spPr>
          <a:xfrm rot="21180000">
            <a:off x="1768475" y="3289935"/>
            <a:ext cx="582295" cy="23749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4" name="右箭头 4"/>
          <p:cNvSpPr/>
          <p:nvPr/>
        </p:nvSpPr>
        <p:spPr>
          <a:xfrm rot="1260000" flipV="1">
            <a:off x="3190240" y="3676015"/>
            <a:ext cx="2062480" cy="33274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5" name="圆角矩形 5"/>
          <p:cNvSpPr/>
          <p:nvPr/>
        </p:nvSpPr>
        <p:spPr>
          <a:xfrm>
            <a:off x="6556375" y="4821555"/>
            <a:ext cx="1115060" cy="390525"/>
          </a:xfrm>
          <a:prstGeom prst="roundRect">
            <a:avLst/>
          </a:prstGeom>
          <a:noFill/>
          <a:ln w="28575"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6" name="右箭头 6"/>
          <p:cNvSpPr/>
          <p:nvPr/>
        </p:nvSpPr>
        <p:spPr>
          <a:xfrm rot="960000">
            <a:off x="6191250" y="4826635"/>
            <a:ext cx="334010" cy="21463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stretch>
            <a:fillRect/>
          </a:stretch>
        </p:blipFill>
        <p:spPr>
          <a:xfrm>
            <a:off x="3902710" y="4631055"/>
            <a:ext cx="1184910" cy="457200"/>
          </a:xfrm>
          <a:prstGeom prst="rect">
            <a:avLst/>
          </a:prstGeom>
        </p:spPr>
      </p:pic>
      <p:pic>
        <p:nvPicPr>
          <p:cNvPr id="3" name="图片 2"/>
          <p:cNvPicPr>
            <a:picLocks noChangeAspect="1"/>
          </p:cNvPicPr>
          <p:nvPr/>
        </p:nvPicPr>
        <p:blipFill>
          <a:blip r:embed="rId2"/>
          <a:stretch>
            <a:fillRect/>
          </a:stretch>
        </p:blipFill>
        <p:spPr>
          <a:xfrm>
            <a:off x="5088890" y="5406390"/>
            <a:ext cx="1184910" cy="457200"/>
          </a:xfrm>
          <a:prstGeom prst="rect">
            <a:avLst/>
          </a:prstGeom>
        </p:spPr>
      </p:pic>
      <p:pic>
        <p:nvPicPr>
          <p:cNvPr id="4" name="图片 3"/>
          <p:cNvPicPr>
            <a:picLocks noChangeAspect="1"/>
          </p:cNvPicPr>
          <p:nvPr/>
        </p:nvPicPr>
        <p:blipFill>
          <a:blip r:embed="rId2"/>
          <a:stretch>
            <a:fillRect/>
          </a:stretch>
        </p:blipFill>
        <p:spPr>
          <a:xfrm>
            <a:off x="5168900" y="6116320"/>
            <a:ext cx="1184910" cy="457200"/>
          </a:xfrm>
          <a:prstGeom prst="rect">
            <a:avLst/>
          </a:prstGeom>
        </p:spPr>
      </p:pic>
      <p:pic>
        <p:nvPicPr>
          <p:cNvPr id="5" name="图片 4"/>
          <p:cNvPicPr>
            <a:picLocks noChangeAspect="1"/>
          </p:cNvPicPr>
          <p:nvPr/>
        </p:nvPicPr>
        <p:blipFill>
          <a:blip r:embed="rId2"/>
          <a:stretch>
            <a:fillRect/>
          </a:stretch>
        </p:blipFill>
        <p:spPr>
          <a:xfrm>
            <a:off x="3917950" y="5331460"/>
            <a:ext cx="1184910" cy="457200"/>
          </a:xfrm>
          <a:prstGeom prst="rect">
            <a:avLst/>
          </a:prstGeom>
        </p:spPr>
      </p:pic>
      <p:pic>
        <p:nvPicPr>
          <p:cNvPr id="6" name="图片 5"/>
          <p:cNvPicPr>
            <a:picLocks noChangeAspect="1"/>
          </p:cNvPicPr>
          <p:nvPr/>
        </p:nvPicPr>
        <p:blipFill>
          <a:blip r:embed="rId2"/>
          <a:stretch>
            <a:fillRect/>
          </a:stretch>
        </p:blipFill>
        <p:spPr>
          <a:xfrm>
            <a:off x="3953510" y="6031865"/>
            <a:ext cx="1184910" cy="457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57" name="文本框 1"/>
          <p:cNvSpPr txBox="1"/>
          <p:nvPr/>
        </p:nvSpPr>
        <p:spPr>
          <a:xfrm>
            <a:off x="1276985" y="248920"/>
            <a:ext cx="4432300" cy="583565"/>
          </a:xfrm>
          <a:prstGeom prst="rect">
            <a:avLst/>
          </a:prstGeom>
          <a:noFill/>
        </p:spPr>
        <p:txBody>
          <a:bodyPr wrap="square" rtlCol="0">
            <a:spAutoFit/>
          </a:bodyPr>
          <a:lstStyle/>
          <a:p>
            <a:pPr marL="457200" indent="-457200" algn="l">
              <a:buFont typeface="Wingdings" panose="05000000000000000000" charset="0"/>
              <a:buChar char="Ø"/>
            </a:pPr>
            <a:r>
              <a:rPr kumimoji="1" lang="zh-CN" altLang="en-US" sz="3200" b="1" dirty="0">
                <a:solidFill>
                  <a:srgbClr val="004AAD"/>
                </a:solidFill>
                <a:latin typeface="微软雅黑" panose="020B0503020204020204" charset="-122"/>
                <a:ea typeface="微软雅黑" panose="020B0503020204020204" charset="-122"/>
                <a:sym typeface="+mn-ea"/>
              </a:rPr>
              <a:t>参保类型介绍</a:t>
            </a:r>
            <a:endParaRPr kumimoji="1" lang="zh-CN" altLang="en-US" sz="3200" b="1" dirty="0">
              <a:solidFill>
                <a:srgbClr val="004AAD"/>
              </a:solidFill>
              <a:latin typeface="微软雅黑" panose="020B0503020204020204" charset="-122"/>
              <a:ea typeface="微软雅黑" panose="020B0503020204020204" charset="-122"/>
              <a:sym typeface="+mn-ea"/>
            </a:endParaRPr>
          </a:p>
        </p:txBody>
      </p:sp>
      <p:sp>
        <p:nvSpPr>
          <p:cNvPr id="58" name="爱设计-2-2"/>
          <p:cNvSpPr/>
          <p:nvPr>
            <p:custDataLst>
              <p:tags r:id="rId1"/>
            </p:custDataLst>
          </p:nvPr>
        </p:nvSpPr>
        <p:spPr>
          <a:xfrm rot="2758938">
            <a:off x="1191211" y="1895719"/>
            <a:ext cx="929164" cy="929164"/>
          </a:xfrm>
          <a:prstGeom prst="roundRect">
            <a:avLst>
              <a:gd name="adj" fmla="val 9699"/>
            </a:avLst>
          </a:prstGeom>
          <a:solidFill>
            <a:srgbClr val="004AAD"/>
          </a:solidFill>
          <a:ln w="12700" cap="flat" cmpd="sng" algn="ctr">
            <a:noFill/>
            <a:prstDash val="solid"/>
            <a:miter lim="800000"/>
          </a:ln>
          <a:effectLst/>
        </p:spPr>
        <p:txBody>
          <a:bodyPr rtlCol="0" anchor="ctr"/>
          <a:lstStyle/>
          <a:p>
            <a:pPr algn="ctr"/>
            <a:endParaRPr lang="zh-CN" altLang="en-US" sz="1400" kern="0">
              <a:solidFill>
                <a:prstClr val="white"/>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59" name="爱设计-2-3"/>
          <p:cNvSpPr txBox="1"/>
          <p:nvPr>
            <p:custDataLst>
              <p:tags r:id="rId2"/>
            </p:custDataLst>
          </p:nvPr>
        </p:nvSpPr>
        <p:spPr>
          <a:xfrm>
            <a:off x="1143635" y="2024380"/>
            <a:ext cx="995680" cy="708025"/>
          </a:xfrm>
          <a:prstGeom prst="rect">
            <a:avLst/>
          </a:prstGeom>
          <a:noFill/>
          <a:effectLst/>
        </p:spPr>
        <p:txBody>
          <a:bodyPr wrap="none" rtlCol="0">
            <a:noAutofit/>
          </a:bodyPr>
          <a:lstStyle/>
          <a:p>
            <a:pPr algn="ctr">
              <a:defRPr/>
            </a:pPr>
            <a:r>
              <a:rPr lang="zh-CN" altLang="en-US" kern="0" dirty="0">
                <a:solidFill>
                  <a:prstClr val="white"/>
                </a:solidFill>
                <a:latin typeface="微软雅黑" panose="020B0503020204020204" charset="-122"/>
                <a:ea typeface="微软雅黑" panose="020B0503020204020204" charset="-122"/>
                <a:sym typeface="思源黑体 CN Normal" panose="020B0400000000000000" pitchFamily="34" charset="-122"/>
              </a:rPr>
              <a:t>参保</a:t>
            </a:r>
            <a:endParaRPr lang="zh-CN" altLang="en-US" kern="0"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a:p>
            <a:pPr algn="ctr">
              <a:defRPr/>
            </a:pPr>
            <a:r>
              <a:rPr lang="zh-CN" altLang="en-US" kern="0" dirty="0">
                <a:solidFill>
                  <a:prstClr val="white"/>
                </a:solidFill>
                <a:latin typeface="微软雅黑" panose="020B0503020204020204" charset="-122"/>
                <a:ea typeface="微软雅黑" panose="020B0503020204020204" charset="-122"/>
                <a:sym typeface="思源黑体 CN Normal" panose="020B0400000000000000" pitchFamily="34" charset="-122"/>
              </a:rPr>
              <a:t>办理时间</a:t>
            </a:r>
            <a:endParaRPr lang="en-US" altLang="zh-CN" kern="0"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p:txBody>
      </p:sp>
      <p:sp>
        <p:nvSpPr>
          <p:cNvPr id="60" name="爱设计-9"/>
          <p:cNvSpPr/>
          <p:nvPr>
            <p:custDataLst>
              <p:tags r:id="rId3"/>
            </p:custDataLst>
          </p:nvPr>
        </p:nvSpPr>
        <p:spPr>
          <a:xfrm rot="2758938">
            <a:off x="1191211" y="4005091"/>
            <a:ext cx="929164" cy="929164"/>
          </a:xfrm>
          <a:prstGeom prst="roundRect">
            <a:avLst>
              <a:gd name="adj" fmla="val 9699"/>
            </a:avLst>
          </a:prstGeom>
          <a:solidFill>
            <a:srgbClr val="004AAD"/>
          </a:solidFill>
          <a:ln w="12700" cap="flat" cmpd="sng" algn="ctr">
            <a:noFill/>
            <a:prstDash val="solid"/>
            <a:miter lim="800000"/>
          </a:ln>
          <a:effectLst/>
        </p:spPr>
        <p:txBody>
          <a:bodyPr rtlCol="0" anchor="ctr"/>
          <a:lstStyle/>
          <a:p>
            <a:pPr algn="ctr"/>
            <a:endParaRPr lang="zh-CN" altLang="en-US" sz="1400" kern="0">
              <a:solidFill>
                <a:prstClr val="white"/>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1" name="爱设计-10"/>
          <p:cNvSpPr txBox="1"/>
          <p:nvPr>
            <p:custDataLst>
              <p:tags r:id="rId4"/>
            </p:custDataLst>
          </p:nvPr>
        </p:nvSpPr>
        <p:spPr>
          <a:xfrm>
            <a:off x="1276963" y="4133843"/>
            <a:ext cx="835485" cy="707886"/>
          </a:xfrm>
          <a:prstGeom prst="rect">
            <a:avLst/>
          </a:prstGeom>
          <a:noFill/>
          <a:effectLst/>
        </p:spPr>
        <p:txBody>
          <a:bodyPr wrap="none" rtlCol="0">
            <a:noAutofit/>
          </a:bodyPr>
          <a:lstStyle/>
          <a:p>
            <a:r>
              <a:rPr lang="zh-CN" altLang="en-US" dirty="0">
                <a:solidFill>
                  <a:prstClr val="white"/>
                </a:solidFill>
                <a:latin typeface="微软雅黑" panose="020B0503020204020204" charset="-122"/>
                <a:ea typeface="微软雅黑" panose="020B0503020204020204" charset="-122"/>
                <a:sym typeface="思源黑体 CN Normal" panose="020B0400000000000000" pitchFamily="34" charset="-122"/>
              </a:rPr>
              <a:t>保障</a:t>
            </a:r>
            <a:endParaRPr lang="zh-CN" altLang="en-US"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a:p>
            <a:r>
              <a:rPr lang="zh-CN" altLang="en-US" dirty="0">
                <a:solidFill>
                  <a:prstClr val="white"/>
                </a:solidFill>
                <a:latin typeface="微软雅黑" panose="020B0503020204020204" charset="-122"/>
                <a:ea typeface="微软雅黑" panose="020B0503020204020204" charset="-122"/>
                <a:sym typeface="思源黑体 CN Normal" panose="020B0400000000000000" pitchFamily="34" charset="-122"/>
              </a:rPr>
              <a:t>期限</a:t>
            </a:r>
            <a:endParaRPr lang="en-US" altLang="zh-CN"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p:txBody>
      </p:sp>
      <p:sp>
        <p:nvSpPr>
          <p:cNvPr id="62" name="文本框 15"/>
          <p:cNvSpPr txBox="1"/>
          <p:nvPr/>
        </p:nvSpPr>
        <p:spPr>
          <a:xfrm>
            <a:off x="2689860" y="1706245"/>
            <a:ext cx="2142490" cy="400050"/>
          </a:xfrm>
          <a:prstGeom prst="rect">
            <a:avLst/>
          </a:prstGeom>
          <a:noFill/>
          <a:effectLst/>
        </p:spPr>
        <p:txBody>
          <a:bodyPr wrap="square" rtlCol="0">
            <a:noAutofit/>
          </a:bodyPr>
          <a:lstStyle/>
          <a:p>
            <a:pPr algn="l"/>
            <a:endParaRPr lang="zh-CN" altLang="en-US" sz="2200" b="1" dirty="0">
              <a:solidFill>
                <a:schemeClr val="tx1">
                  <a:lumMod val="75000"/>
                  <a:lumOff val="2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63" name="文本框 16"/>
          <p:cNvSpPr txBox="1"/>
          <p:nvPr/>
        </p:nvSpPr>
        <p:spPr>
          <a:xfrm>
            <a:off x="2689860" y="1706245"/>
            <a:ext cx="8665210" cy="979805"/>
          </a:xfrm>
          <a:prstGeom prst="rect">
            <a:avLst/>
          </a:prstGeom>
          <a:noFill/>
          <a:effectLst/>
        </p:spPr>
        <p:txBody>
          <a:bodyPr wrap="square" rtlCol="0">
            <a:noAutofit/>
          </a:bodyPr>
          <a:lstStyle/>
          <a:p>
            <a:pPr algn="l">
              <a:lnSpc>
                <a:spcPct val="150000"/>
              </a:lnSpc>
              <a:buClrTx/>
              <a:buSzTx/>
              <a:buFontTx/>
            </a:pP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1. </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集中参保</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2025</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年</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5</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月</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12</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日零时起至</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2025</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年</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6</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月</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30</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日</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17</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时止；</a:t>
            </a:r>
            <a:endPar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a:p>
            <a:pPr algn="l">
              <a:lnSpc>
                <a:spcPct val="150000"/>
              </a:lnSpc>
              <a:buClrTx/>
              <a:buSzTx/>
              <a:buFontTx/>
            </a:pP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2. </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即时参保</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2025</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年</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7</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月</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1</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日零时起；</a:t>
            </a:r>
            <a:endPar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64" name="文本框 17"/>
          <p:cNvSpPr txBox="1"/>
          <p:nvPr/>
        </p:nvSpPr>
        <p:spPr>
          <a:xfrm>
            <a:off x="2689860" y="3818890"/>
            <a:ext cx="2593340" cy="400050"/>
          </a:xfrm>
          <a:prstGeom prst="rect">
            <a:avLst/>
          </a:prstGeom>
          <a:noFill/>
          <a:effectLst/>
        </p:spPr>
        <p:txBody>
          <a:bodyPr wrap="square" rtlCol="0">
            <a:noAutofit/>
          </a:bodyPr>
          <a:lstStyle/>
          <a:p>
            <a:pPr algn="l"/>
            <a:endParaRPr lang="zh-CN" altLang="en-US" sz="2200" b="1" dirty="0">
              <a:solidFill>
                <a:schemeClr val="tx1">
                  <a:lumMod val="75000"/>
                  <a:lumOff val="2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65" name="文本框 18"/>
          <p:cNvSpPr txBox="1"/>
          <p:nvPr/>
        </p:nvSpPr>
        <p:spPr>
          <a:xfrm>
            <a:off x="2689860" y="3577590"/>
            <a:ext cx="9272270" cy="1843405"/>
          </a:xfrm>
          <a:prstGeom prst="rect">
            <a:avLst/>
          </a:prstGeom>
          <a:noFill/>
          <a:effectLst/>
        </p:spPr>
        <p:txBody>
          <a:bodyPr wrap="square" rtlCol="0">
            <a:noAutofit/>
          </a:bodyPr>
          <a:lstStyle/>
          <a:p>
            <a:pPr algn="l">
              <a:lnSpc>
                <a:spcPct val="150000"/>
              </a:lnSpc>
              <a:buClrTx/>
              <a:buSzTx/>
              <a:buFontTx/>
            </a:pP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1. </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集中参保</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：保障期限为</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12</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个月，自</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2025</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年</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7</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月</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1</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日零时起至</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2026</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年</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6</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月</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30</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日</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24</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时止。（集中参保无免责期）</a:t>
            </a:r>
            <a:endPar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a:p>
            <a:pPr algn="l">
              <a:lnSpc>
                <a:spcPct val="150000"/>
              </a:lnSpc>
              <a:buClrTx/>
              <a:buSzTx/>
              <a:buFontTx/>
            </a:pP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2. </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即时参保</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：非</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7 </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月</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1 </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日起保的，保障期限自参保单位在上海工会网上工作平台办妥参保手续的次日零时起至</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2026</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年</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6 </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月</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30 </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日</a:t>
            </a:r>
            <a:r>
              <a:rPr lang="en-US" altLang="zh-CN"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24 </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时止。</a:t>
            </a:r>
            <a:endPar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a:p>
            <a:pPr algn="l">
              <a:lnSpc>
                <a:spcPct val="150000"/>
              </a:lnSpc>
              <a:buClrTx/>
              <a:buSzTx/>
              <a:buFontTx/>
            </a:pP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（即时参保设有</a:t>
            </a:r>
            <a:r>
              <a:rPr lang="en-US" altLang="zh-CN" sz="2200" b="1" dirty="0">
                <a:solidFill>
                  <a:srgbClr val="C00000"/>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30</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天免责期</a:t>
            </a:r>
            <a:r>
              <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endParaRPr lang="zh-CN" altLang="en-US" sz="2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41" name=""/>
        <p:cNvGrpSpPr/>
        <p:nvPr/>
      </p:nvGrpSpPr>
      <p:grpSpPr>
        <a:xfrm>
          <a:off x="0" y="0"/>
          <a:ext cx="0" cy="0"/>
          <a:chOff x="0" y="0"/>
          <a:chExt cx="0" cy="0"/>
        </a:xfrm>
      </p:grpSpPr>
      <p:sp>
        <p:nvSpPr>
          <p:cNvPr id="76" name="三角形 15"/>
          <p:cNvSpPr/>
          <p:nvPr>
            <p:custDataLst>
              <p:tags r:id="rId2"/>
            </p:custDataLst>
          </p:nvPr>
        </p:nvSpPr>
        <p:spPr>
          <a:xfrm>
            <a:off x="686806"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3" name="文本框 10"/>
          <p:cNvSpPr txBox="1"/>
          <p:nvPr>
            <p:custDataLst>
              <p:tags r:id="rId3"/>
            </p:custDataLst>
          </p:nvPr>
        </p:nvSpPr>
        <p:spPr>
          <a:xfrm>
            <a:off x="977900" y="2624455"/>
            <a:ext cx="234442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选择参保类型</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4" name="矩形: 圆角 13"/>
          <p:cNvSpPr/>
          <p:nvPr>
            <p:custDataLst>
              <p:tags r:id="rId4"/>
            </p:custDataLst>
          </p:nvPr>
        </p:nvSpPr>
        <p:spPr>
          <a:xfrm>
            <a:off x="847090" y="285750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 name="三角形 15"/>
          <p:cNvSpPr/>
          <p:nvPr>
            <p:custDataLst>
              <p:tags r:id="rId5"/>
            </p:custDataLst>
          </p:nvPr>
        </p:nvSpPr>
        <p:spPr>
          <a:xfrm>
            <a:off x="3543850"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3" name="文本框 10"/>
          <p:cNvSpPr txBox="1"/>
          <p:nvPr>
            <p:custDataLst>
              <p:tags r:id="rId6"/>
            </p:custDataLst>
          </p:nvPr>
        </p:nvSpPr>
        <p:spPr>
          <a:xfrm>
            <a:off x="3910965" y="2624455"/>
            <a:ext cx="232727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rgbClr val="C00000"/>
                </a:solidFill>
                <a:latin typeface="Arial" panose="020B0604020202020204" pitchFamily="34" charset="0"/>
                <a:ea typeface="微软雅黑" panose="020B0503020204020204" charset="-122"/>
                <a:sym typeface="+mn-ea"/>
              </a:rPr>
              <a:t>维护单位信息</a:t>
            </a:r>
            <a:endParaRPr lang="zh-CN" altLang="en-US" sz="2400" b="1" spc="240" dirty="0">
              <a:solidFill>
                <a:srgbClr val="C00000"/>
              </a:solidFill>
              <a:latin typeface="Arial" panose="020B0604020202020204" pitchFamily="34" charset="0"/>
              <a:ea typeface="微软雅黑" panose="020B0503020204020204" charset="-122"/>
              <a:sym typeface="+mn-ea"/>
            </a:endParaRPr>
          </a:p>
        </p:txBody>
      </p:sp>
      <p:sp>
        <p:nvSpPr>
          <p:cNvPr id="6" name="三角形 15"/>
          <p:cNvSpPr/>
          <p:nvPr>
            <p:custDataLst>
              <p:tags r:id="rId7"/>
            </p:custDataLst>
          </p:nvPr>
        </p:nvSpPr>
        <p:spPr>
          <a:xfrm>
            <a:off x="6400893"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7" name="文本框 10"/>
          <p:cNvSpPr txBox="1"/>
          <p:nvPr>
            <p:custDataLst>
              <p:tags r:id="rId8"/>
            </p:custDataLst>
          </p:nvPr>
        </p:nvSpPr>
        <p:spPr>
          <a:xfrm>
            <a:off x="6692265" y="2624455"/>
            <a:ext cx="230060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选择参保方式</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9" name="三角形 15"/>
          <p:cNvSpPr/>
          <p:nvPr>
            <p:custDataLst>
              <p:tags r:id="rId9"/>
            </p:custDataLst>
          </p:nvPr>
        </p:nvSpPr>
        <p:spPr>
          <a:xfrm>
            <a:off x="9257935"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0" name="文本框 10"/>
          <p:cNvSpPr txBox="1"/>
          <p:nvPr>
            <p:custDataLst>
              <p:tags r:id="rId10"/>
            </p:custDataLst>
          </p:nvPr>
        </p:nvSpPr>
        <p:spPr>
          <a:xfrm>
            <a:off x="9549130" y="2624455"/>
            <a:ext cx="223456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梳理参保名单</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2" name="三角形 15"/>
          <p:cNvSpPr/>
          <p:nvPr>
            <p:custDataLst>
              <p:tags r:id="rId11"/>
            </p:custDataLst>
          </p:nvPr>
        </p:nvSpPr>
        <p:spPr>
          <a:xfrm>
            <a:off x="686806"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5" name="文本框 10"/>
          <p:cNvSpPr txBox="1"/>
          <p:nvPr>
            <p:custDataLst>
              <p:tags r:id="rId12"/>
            </p:custDataLst>
          </p:nvPr>
        </p:nvSpPr>
        <p:spPr>
          <a:xfrm>
            <a:off x="913130" y="3914775"/>
            <a:ext cx="263017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rPr>
              <a:t>（提出代扣申请）</a:t>
            </a:r>
            <a:endPar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7" name="三角形 15"/>
          <p:cNvSpPr/>
          <p:nvPr>
            <p:custDataLst>
              <p:tags r:id="rId13"/>
            </p:custDataLst>
          </p:nvPr>
        </p:nvSpPr>
        <p:spPr>
          <a:xfrm>
            <a:off x="3543850"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8" name="文本框 10"/>
          <p:cNvSpPr txBox="1"/>
          <p:nvPr>
            <p:custDataLst>
              <p:tags r:id="rId14"/>
            </p:custDataLst>
          </p:nvPr>
        </p:nvSpPr>
        <p:spPr>
          <a:xfrm>
            <a:off x="3910965" y="3914775"/>
            <a:ext cx="225298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rPr>
              <a:t>上传缴费凭证</a:t>
            </a:r>
            <a:endPar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20" name="三角形 15"/>
          <p:cNvSpPr/>
          <p:nvPr>
            <p:custDataLst>
              <p:tags r:id="rId15"/>
            </p:custDataLst>
          </p:nvPr>
        </p:nvSpPr>
        <p:spPr>
          <a:xfrm>
            <a:off x="6400893"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21" name="文本框 10"/>
          <p:cNvSpPr txBox="1"/>
          <p:nvPr>
            <p:custDataLst>
              <p:tags r:id="rId16"/>
            </p:custDataLst>
          </p:nvPr>
        </p:nvSpPr>
        <p:spPr>
          <a:xfrm>
            <a:off x="6692255" y="3914690"/>
            <a:ext cx="1992859" cy="1308719"/>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完成参保</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4" name="矩形: 圆角 13"/>
          <p:cNvSpPr/>
          <p:nvPr>
            <p:custDataLst>
              <p:tags r:id="rId17"/>
            </p:custDataLst>
          </p:nvPr>
        </p:nvSpPr>
        <p:spPr>
          <a:xfrm>
            <a:off x="3632200"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3" name="矩形: 圆角 13"/>
          <p:cNvSpPr/>
          <p:nvPr>
            <p:custDataLst>
              <p:tags r:id="rId18"/>
            </p:custDataLst>
          </p:nvPr>
        </p:nvSpPr>
        <p:spPr>
          <a:xfrm>
            <a:off x="651446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4" name="矩形: 圆角 13"/>
          <p:cNvSpPr/>
          <p:nvPr>
            <p:custDataLst>
              <p:tags r:id="rId19"/>
            </p:custDataLst>
          </p:nvPr>
        </p:nvSpPr>
        <p:spPr>
          <a:xfrm>
            <a:off x="934529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5" name="矩形: 圆角 13"/>
          <p:cNvSpPr/>
          <p:nvPr>
            <p:custDataLst>
              <p:tags r:id="rId20"/>
            </p:custDataLst>
          </p:nvPr>
        </p:nvSpPr>
        <p:spPr>
          <a:xfrm>
            <a:off x="83185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6" name="矩形: 圆角 13"/>
          <p:cNvSpPr/>
          <p:nvPr>
            <p:custDataLst>
              <p:tags r:id="rId21"/>
            </p:custDataLst>
          </p:nvPr>
        </p:nvSpPr>
        <p:spPr>
          <a:xfrm>
            <a:off x="3653155"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7" name="矩形: 圆角 13"/>
          <p:cNvSpPr/>
          <p:nvPr>
            <p:custDataLst>
              <p:tags r:id="rId22"/>
            </p:custDataLst>
          </p:nvPr>
        </p:nvSpPr>
        <p:spPr>
          <a:xfrm>
            <a:off x="651383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42" name="文本框 1"/>
          <p:cNvSpPr txBox="1"/>
          <p:nvPr>
            <p:custDataLst>
              <p:tags r:id="rId23"/>
            </p:custDataLst>
          </p:nvPr>
        </p:nvSpPr>
        <p:spPr>
          <a:xfrm>
            <a:off x="687070" y="1654810"/>
            <a:ext cx="8773160" cy="706755"/>
          </a:xfrm>
          <a:prstGeom prst="rect">
            <a:avLst/>
          </a:prstGeom>
          <a:noFill/>
        </p:spPr>
        <p:txBody>
          <a:bodyPr wrap="square" rtlCol="0">
            <a:spAutoFit/>
          </a:bodyPr>
          <a:p>
            <a:pPr algn="l">
              <a:buClrTx/>
              <a:buSzTx/>
              <a:buFontTx/>
            </a:pPr>
            <a:r>
              <a:rPr kumimoji="1" lang="zh-CN" altLang="en-US" sz="4000" b="1" dirty="0">
                <a:solidFill>
                  <a:srgbClr val="004AAD"/>
                </a:solidFill>
                <a:latin typeface="微软雅黑" panose="020B0503020204020204" charset="-122"/>
                <a:ea typeface="微软雅黑" panose="020B0503020204020204" charset="-122"/>
              </a:rPr>
              <a:t>三、</a:t>
            </a:r>
            <a:r>
              <a:rPr kumimoji="1" lang="zh-CN" altLang="en-US" sz="4000" b="1" dirty="0">
                <a:solidFill>
                  <a:srgbClr val="004AAD"/>
                </a:solidFill>
                <a:latin typeface="微软雅黑" panose="020B0503020204020204" charset="-122"/>
                <a:ea typeface="微软雅黑" panose="020B0503020204020204" charset="-122"/>
                <a:sym typeface="+mn-ea"/>
              </a:rPr>
              <a:t>办理</a:t>
            </a:r>
            <a:r>
              <a:rPr kumimoji="1" lang="zh-CN" altLang="en-US" sz="4000" b="1" dirty="0">
                <a:solidFill>
                  <a:srgbClr val="004AAD"/>
                </a:solidFill>
                <a:latin typeface="微软雅黑" panose="020B0503020204020204" charset="-122"/>
                <a:ea typeface="微软雅黑" panose="020B0503020204020204" charset="-122"/>
              </a:rPr>
              <a:t>参保申请</a:t>
            </a:r>
            <a:endParaRPr kumimoji="1" lang="zh-CN" altLang="en-US" sz="4000" b="1" dirty="0">
              <a:solidFill>
                <a:srgbClr val="004AAD"/>
              </a:solidFill>
              <a:latin typeface="微软雅黑" panose="020B0503020204020204" charset="-122"/>
              <a:ea typeface="微软雅黑" panose="020B0503020204020204"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60" name="文本框 2"/>
          <p:cNvSpPr txBox="1"/>
          <p:nvPr/>
        </p:nvSpPr>
        <p:spPr>
          <a:xfrm>
            <a:off x="993140" y="217170"/>
            <a:ext cx="9543415" cy="583565"/>
          </a:xfrm>
          <a:prstGeom prst="rect">
            <a:avLst/>
          </a:prstGeom>
          <a:noFill/>
        </p:spPr>
        <p:txBody>
          <a:bodyPr wrap="square" rtlCol="0">
            <a:spAutoFit/>
          </a:bodyPr>
          <a:p>
            <a:pPr algn="l">
              <a:buClrTx/>
              <a:buSzTx/>
              <a:buFontTx/>
            </a:pPr>
            <a:r>
              <a:rPr kumimoji="1" lang="zh-CN" altLang="en-US" sz="3200" b="1" dirty="0">
                <a:solidFill>
                  <a:srgbClr val="004AAD"/>
                </a:solidFill>
                <a:latin typeface="微软雅黑" panose="020B0503020204020204" charset="-122"/>
                <a:ea typeface="微软雅黑" panose="020B0503020204020204" charset="-122"/>
                <a:sym typeface="+mn-ea"/>
              </a:rPr>
              <a:t>（三）办理参保申请----</a:t>
            </a:r>
            <a:r>
              <a:rPr kumimoji="1" lang="zh-CN" altLang="en-US" sz="3200" b="1" dirty="0">
                <a:solidFill>
                  <a:srgbClr val="004AAD"/>
                </a:solidFill>
                <a:latin typeface="微软雅黑" panose="020B0503020204020204" charset="-122"/>
                <a:ea typeface="微软雅黑" panose="020B0503020204020204" charset="-122"/>
              </a:rPr>
              <a:t>2、</a:t>
            </a:r>
            <a:r>
              <a:rPr kumimoji="1" lang="zh-CN" altLang="en-US" sz="3200" b="1" dirty="0">
                <a:solidFill>
                  <a:srgbClr val="004AAD"/>
                </a:solidFill>
                <a:latin typeface="微软雅黑" panose="020B0503020204020204" charset="-122"/>
                <a:ea typeface="微软雅黑" panose="020B0503020204020204" charset="-122"/>
                <a:sym typeface="思源黑体 CN Normal" panose="020B0400000000000000" pitchFamily="34" charset="-122"/>
              </a:rPr>
              <a:t>维护</a:t>
            </a:r>
            <a:r>
              <a:rPr kumimoji="1" lang="zh-CN" altLang="en-US" sz="3200" b="1" dirty="0">
                <a:solidFill>
                  <a:srgbClr val="004AAD"/>
                </a:solidFill>
                <a:latin typeface="微软雅黑" panose="020B0503020204020204" charset="-122"/>
                <a:ea typeface="微软雅黑" panose="020B0503020204020204" charset="-122"/>
                <a:sym typeface="思源黑体 CN Normal" panose="020B0400000000000000" pitchFamily="34" charset="-122"/>
              </a:rPr>
              <a:t>单位信息</a:t>
            </a:r>
            <a:endParaRPr kumimoji="1" lang="zh-CN" altLang="en-US" sz="32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pic>
        <p:nvPicPr>
          <p:cNvPr id="161" name="图片 3"/>
          <p:cNvPicPr>
            <a:picLocks noChangeAspect="1"/>
          </p:cNvPicPr>
          <p:nvPr/>
        </p:nvPicPr>
        <p:blipFill>
          <a:blip r:embed="rId1"/>
          <a:stretch>
            <a:fillRect/>
          </a:stretch>
        </p:blipFill>
        <p:spPr>
          <a:xfrm>
            <a:off x="1113790" y="2338070"/>
            <a:ext cx="1378585" cy="4481195"/>
          </a:xfrm>
          <a:prstGeom prst="rect">
            <a:avLst/>
          </a:prstGeom>
        </p:spPr>
      </p:pic>
      <p:pic>
        <p:nvPicPr>
          <p:cNvPr id="162" name="图片 4"/>
          <p:cNvPicPr>
            <a:picLocks noChangeAspect="1"/>
          </p:cNvPicPr>
          <p:nvPr/>
        </p:nvPicPr>
        <p:blipFill>
          <a:blip r:embed="rId2"/>
          <a:stretch>
            <a:fillRect/>
          </a:stretch>
        </p:blipFill>
        <p:spPr>
          <a:xfrm>
            <a:off x="2476500" y="2338070"/>
            <a:ext cx="8594725" cy="4036060"/>
          </a:xfrm>
          <a:prstGeom prst="rect">
            <a:avLst/>
          </a:prstGeom>
        </p:spPr>
      </p:pic>
      <p:sp>
        <p:nvSpPr>
          <p:cNvPr id="163" name="文本框 5"/>
          <p:cNvSpPr txBox="1"/>
          <p:nvPr/>
        </p:nvSpPr>
        <p:spPr>
          <a:xfrm>
            <a:off x="1087755" y="890905"/>
            <a:ext cx="10499725" cy="1783715"/>
          </a:xfrm>
          <a:prstGeom prst="rect">
            <a:avLst/>
          </a:prstGeom>
          <a:noFill/>
        </p:spPr>
        <p:txBody>
          <a:bodyPr wrap="square" rtlCol="0">
            <a:spAutoFit/>
          </a:bodyPr>
          <a:p>
            <a:r>
              <a:rPr lang="zh-CN" altLang="en-US" sz="2200" b="1">
                <a:latin typeface="微软雅黑" panose="020B0503020204020204" charset="-122"/>
                <a:ea typeface="微软雅黑" panose="020B0503020204020204" charset="-122"/>
                <a:cs typeface="微软雅黑" panose="020B0503020204020204" charset="-122"/>
              </a:rPr>
              <a:t>填写好参保编码和单位名称后，跳转至单位信息维护界面：</a:t>
            </a:r>
            <a:endParaRPr lang="zh-CN" altLang="en-US" sz="22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sz="2200" b="1">
                <a:latin typeface="微软雅黑" panose="020B0503020204020204" charset="-122"/>
                <a:ea typeface="微软雅黑" panose="020B0503020204020204" charset="-122"/>
                <a:cs typeface="微软雅黑" panose="020B0503020204020204" charset="-122"/>
              </a:rPr>
              <a:t>页面上会带出已有单位信息，请确认；</a:t>
            </a:r>
            <a:endParaRPr lang="zh-CN" altLang="en-US" sz="22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sz="2200" b="1">
                <a:latin typeface="微软雅黑" panose="020B0503020204020204" charset="-122"/>
                <a:ea typeface="微软雅黑" panose="020B0503020204020204" charset="-122"/>
                <a:cs typeface="微软雅黑" panose="020B0503020204020204" charset="-122"/>
                <a:sym typeface="+mn-ea"/>
              </a:rPr>
              <a:t>如有变化，请进行修改，修改完成后，点击【修改并保存】按钮。</a:t>
            </a:r>
            <a:endParaRPr lang="zh-CN" altLang="en-US" sz="2200" b="1">
              <a:latin typeface="微软雅黑" panose="020B0503020204020204" charset="-122"/>
              <a:ea typeface="微软雅黑" panose="020B0503020204020204" charset="-122"/>
              <a:cs typeface="微软雅黑" panose="020B0503020204020204" charset="-122"/>
              <a:sym typeface="+mn-ea"/>
            </a:endParaRPr>
          </a:p>
          <a:p>
            <a:pPr marL="285750" indent="-285750">
              <a:buFont typeface="Arial" panose="020B0604020202020204" pitchFamily="34" charset="0"/>
              <a:buChar char="•"/>
            </a:pPr>
            <a:r>
              <a:rPr lang="zh-CN" altLang="en-US" sz="2200" b="1">
                <a:latin typeface="微软雅黑" panose="020B0503020204020204" charset="-122"/>
                <a:ea typeface="微软雅黑" panose="020B0503020204020204" charset="-122"/>
                <a:cs typeface="微软雅黑" panose="020B0503020204020204" charset="-122"/>
                <a:sym typeface="+mn-ea"/>
              </a:rPr>
              <a:t>所有信息</a:t>
            </a:r>
            <a:r>
              <a:rPr lang="zh-CN" altLang="en-US" sz="2200" b="1">
                <a:latin typeface="微软雅黑" panose="020B0503020204020204" charset="-122"/>
                <a:ea typeface="微软雅黑" panose="020B0503020204020204" charset="-122"/>
                <a:cs typeface="微软雅黑" panose="020B0503020204020204" charset="-122"/>
              </a:rPr>
              <a:t>确认无误，点击</a:t>
            </a:r>
            <a:r>
              <a:rPr lang="en-US" altLang="zh-CN" sz="2200" b="1">
                <a:latin typeface="微软雅黑" panose="020B0503020204020204" charset="-122"/>
                <a:ea typeface="微软雅黑" panose="020B0503020204020204" charset="-122"/>
                <a:cs typeface="微软雅黑" panose="020B0503020204020204" charset="-122"/>
              </a:rPr>
              <a:t> </a:t>
            </a:r>
            <a:r>
              <a:rPr lang="zh-CN" altLang="en-US" sz="2200" b="1">
                <a:solidFill>
                  <a:srgbClr val="C00000"/>
                </a:solidFill>
                <a:latin typeface="微软雅黑" panose="020B0503020204020204" charset="-122"/>
                <a:ea typeface="微软雅黑" panose="020B0503020204020204" charset="-122"/>
                <a:cs typeface="微软雅黑" panose="020B0503020204020204" charset="-122"/>
              </a:rPr>
              <a:t>【信息确认无误】</a:t>
            </a:r>
            <a:r>
              <a:rPr lang="zh-CN" altLang="en-US" sz="2200" b="1">
                <a:latin typeface="微软雅黑" panose="020B0503020204020204" charset="-122"/>
                <a:ea typeface="微软雅黑" panose="020B0503020204020204" charset="-122"/>
                <a:cs typeface="微软雅黑" panose="020B0503020204020204" charset="-122"/>
              </a:rPr>
              <a:t>，继续参保办理。</a:t>
            </a:r>
            <a:endParaRPr lang="zh-CN" altLang="en-US" sz="22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endParaRPr lang="zh-CN" altLang="en-US" sz="2200" b="1">
              <a:latin typeface="微软雅黑" panose="020B0503020204020204" charset="-122"/>
              <a:ea typeface="微软雅黑" panose="020B0503020204020204" charset="-122"/>
              <a:cs typeface="微软雅黑" panose="020B0503020204020204" charset="-122"/>
            </a:endParaRPr>
          </a:p>
        </p:txBody>
      </p:sp>
      <p:sp>
        <p:nvSpPr>
          <p:cNvPr id="164" name="圆角矩形 17"/>
          <p:cNvSpPr/>
          <p:nvPr/>
        </p:nvSpPr>
        <p:spPr>
          <a:xfrm>
            <a:off x="5450205" y="3220720"/>
            <a:ext cx="1640840" cy="27114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5" name="右箭头 6"/>
          <p:cNvSpPr/>
          <p:nvPr/>
        </p:nvSpPr>
        <p:spPr>
          <a:xfrm rot="16200000">
            <a:off x="6152515" y="6092825"/>
            <a:ext cx="409575" cy="211455"/>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6" name="右箭头 1"/>
          <p:cNvSpPr/>
          <p:nvPr/>
        </p:nvSpPr>
        <p:spPr>
          <a:xfrm rot="10800000">
            <a:off x="7522210" y="5749290"/>
            <a:ext cx="328930" cy="20066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7" name="文本框 7"/>
          <p:cNvSpPr txBox="1"/>
          <p:nvPr/>
        </p:nvSpPr>
        <p:spPr>
          <a:xfrm>
            <a:off x="4328160" y="6447790"/>
            <a:ext cx="4029075" cy="344170"/>
          </a:xfrm>
          <a:prstGeom prst="rect">
            <a:avLst/>
          </a:prstGeom>
          <a:noFill/>
        </p:spPr>
        <p:txBody>
          <a:bodyPr wrap="square" rtlCol="0">
            <a:noAutofit/>
          </a:bodyPr>
          <a:p>
            <a:pPr lvl="0" algn="l">
              <a:buClrTx/>
              <a:buSzTx/>
              <a:buFontTx/>
            </a:pPr>
            <a:r>
              <a:rPr lang="zh-CN" altLang="en-US"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修改单位信息后</a:t>
            </a:r>
            <a:r>
              <a:rPr lang="zh-CN" altLang="en-US"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点击「修改并保存」</a:t>
            </a:r>
            <a:endParaRPr lang="zh-CN" altLang="en-US"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68" name="文本框 8"/>
          <p:cNvSpPr txBox="1"/>
          <p:nvPr/>
        </p:nvSpPr>
        <p:spPr>
          <a:xfrm>
            <a:off x="7837805" y="5625465"/>
            <a:ext cx="4540250" cy="344170"/>
          </a:xfrm>
          <a:prstGeom prst="rect">
            <a:avLst/>
          </a:prstGeom>
          <a:noFill/>
        </p:spPr>
        <p:txBody>
          <a:bodyPr wrap="square" rtlCol="0">
            <a:noAutofit/>
          </a:bodyPr>
          <a:p>
            <a:r>
              <a:rPr lang="zh-CN" altLang="en-US" b="1">
                <a:solidFill>
                  <a:schemeClr val="accent1">
                    <a:lumMod val="50000"/>
                  </a:schemeClr>
                </a:solidFill>
                <a:latin typeface="微软雅黑" panose="020B0503020204020204" charset="-122"/>
                <a:ea typeface="微软雅黑" panose="020B0503020204020204" charset="-122"/>
                <a:cs typeface="微软雅黑" panose="020B0503020204020204" charset="-122"/>
              </a:rPr>
              <a:t>点击</a:t>
            </a:r>
            <a:r>
              <a:rPr lang="zh-CN" altLang="en-US"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accent1">
                    <a:lumMod val="50000"/>
                  </a:schemeClr>
                </a:solidFill>
                <a:latin typeface="微软雅黑" panose="020B0503020204020204" charset="-122"/>
                <a:ea typeface="微软雅黑" panose="020B0503020204020204" charset="-122"/>
                <a:cs typeface="微软雅黑" panose="020B0503020204020204" charset="-122"/>
              </a:rPr>
              <a:t>单位信息确认无误」</a:t>
            </a:r>
            <a:r>
              <a:rPr lang="en-US" altLang="zh-CN" b="1">
                <a:solidFill>
                  <a:schemeClr val="accent1">
                    <a:lumMod val="50000"/>
                  </a:schemeClr>
                </a:solidFill>
                <a:latin typeface="微软雅黑" panose="020B0503020204020204" charset="-122"/>
                <a:ea typeface="微软雅黑" panose="020B0503020204020204" charset="-122"/>
                <a:cs typeface="微软雅黑" panose="020B0503020204020204" charset="-122"/>
              </a:rPr>
              <a:t>,</a:t>
            </a:r>
            <a:r>
              <a:rPr lang="zh-CN" altLang="en-US" b="1">
                <a:solidFill>
                  <a:schemeClr val="accent1">
                    <a:lumMod val="50000"/>
                  </a:schemeClr>
                </a:solidFill>
                <a:latin typeface="微软雅黑" panose="020B0503020204020204" charset="-122"/>
                <a:ea typeface="微软雅黑" panose="020B0503020204020204" charset="-122"/>
                <a:cs typeface="微软雅黑" panose="020B0503020204020204" charset="-122"/>
              </a:rPr>
              <a:t>继续办理参保</a:t>
            </a:r>
            <a:endParaRPr lang="zh-CN" altLang="en-US"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2" name="圆角矩形 17"/>
          <p:cNvSpPr/>
          <p:nvPr/>
        </p:nvSpPr>
        <p:spPr>
          <a:xfrm>
            <a:off x="5462905" y="3538855"/>
            <a:ext cx="1640840" cy="27114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nvSpPr>
        <p:spPr>
          <a:xfrm>
            <a:off x="5462905" y="3857625"/>
            <a:ext cx="1640840" cy="27114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17"/>
          <p:cNvSpPr/>
          <p:nvPr/>
        </p:nvSpPr>
        <p:spPr>
          <a:xfrm>
            <a:off x="5478780" y="4198620"/>
            <a:ext cx="1751965" cy="27114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17"/>
          <p:cNvSpPr/>
          <p:nvPr/>
        </p:nvSpPr>
        <p:spPr>
          <a:xfrm>
            <a:off x="5450205" y="5160010"/>
            <a:ext cx="1751965" cy="27114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488565" y="2069465"/>
            <a:ext cx="9469120" cy="3783965"/>
          </a:xfrm>
          <a:prstGeom prst="rect">
            <a:avLst/>
          </a:prstGeom>
        </p:spPr>
      </p:pic>
      <p:pic>
        <p:nvPicPr>
          <p:cNvPr id="161" name="图片 3"/>
          <p:cNvPicPr>
            <a:picLocks noChangeAspect="1"/>
          </p:cNvPicPr>
          <p:nvPr/>
        </p:nvPicPr>
        <p:blipFill>
          <a:blip r:embed="rId2"/>
          <a:stretch>
            <a:fillRect/>
          </a:stretch>
        </p:blipFill>
        <p:spPr>
          <a:xfrm>
            <a:off x="1113790" y="2057400"/>
            <a:ext cx="1400810" cy="4553585"/>
          </a:xfrm>
          <a:prstGeom prst="rect">
            <a:avLst/>
          </a:prstGeom>
        </p:spPr>
      </p:pic>
      <p:sp>
        <p:nvSpPr>
          <p:cNvPr id="163" name="文本框 5"/>
          <p:cNvSpPr txBox="1"/>
          <p:nvPr/>
        </p:nvSpPr>
        <p:spPr>
          <a:xfrm>
            <a:off x="1087755" y="998855"/>
            <a:ext cx="10524490" cy="1137285"/>
          </a:xfrm>
          <a:prstGeom prst="rect">
            <a:avLst/>
          </a:prstGeom>
          <a:noFill/>
        </p:spPr>
        <p:txBody>
          <a:bodyPr wrap="square" rtlCol="0">
            <a:noAutofit/>
          </a:bodyPr>
          <a:p>
            <a:pPr indent="0">
              <a:buFont typeface="Arial" panose="020B0604020202020204" pitchFamily="34" charset="0"/>
              <a:buNone/>
            </a:pPr>
            <a:r>
              <a:rPr lang="zh-CN" altLang="en-US" sz="2000" b="1">
                <a:latin typeface="微软雅黑" panose="020B0503020204020204" charset="-122"/>
                <a:ea typeface="微软雅黑" panose="020B0503020204020204" charset="-122"/>
                <a:cs typeface="微软雅黑" panose="020B0503020204020204" charset="-122"/>
              </a:rPr>
              <a:t>特别提示：</a:t>
            </a: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统一信用代码</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是根据参保单位名称自动校验带出的。</a:t>
            </a: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参保单位名称错误（或发生变化），无法获取统一信用代码的，点击</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solidFill>
                  <a:srgbClr val="C00000"/>
                </a:solidFill>
                <a:highlight>
                  <a:srgbClr val="FFFF00"/>
                </a:highlight>
                <a:latin typeface="微软雅黑" panose="020B0503020204020204" charset="-122"/>
                <a:ea typeface="微软雅黑" panose="020B0503020204020204" charset="-122"/>
                <a:cs typeface="微软雅黑" panose="020B0503020204020204" charset="-122"/>
              </a:rPr>
              <a:t>【修改单位名称】</a:t>
            </a:r>
            <a:r>
              <a:rPr lang="zh-CN" altLang="en-US" sz="2000" b="1">
                <a:latin typeface="微软雅黑" panose="020B0503020204020204" charset="-122"/>
                <a:ea typeface="微软雅黑" panose="020B0503020204020204" charset="-122"/>
                <a:cs typeface="微软雅黑" panose="020B0503020204020204" charset="-122"/>
              </a:rPr>
              <a:t>。</a:t>
            </a:r>
            <a:endParaRPr lang="zh-CN" altLang="en-US" sz="2000" b="1">
              <a:latin typeface="微软雅黑" panose="020B0503020204020204" charset="-122"/>
              <a:ea typeface="微软雅黑" panose="020B0503020204020204" charset="-122"/>
              <a:cs typeface="微软雅黑" panose="020B0503020204020204" charset="-122"/>
            </a:endParaRPr>
          </a:p>
          <a:p>
            <a:pPr indent="0">
              <a:buFont typeface="Arial" panose="020B0604020202020204" pitchFamily="34" charset="0"/>
              <a:buNone/>
            </a:pP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164" name="圆角矩形 17"/>
          <p:cNvSpPr/>
          <p:nvPr/>
        </p:nvSpPr>
        <p:spPr>
          <a:xfrm>
            <a:off x="5746750" y="2825750"/>
            <a:ext cx="1409065" cy="28257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5" name="右箭头 6"/>
          <p:cNvSpPr/>
          <p:nvPr/>
        </p:nvSpPr>
        <p:spPr>
          <a:xfrm rot="10800000">
            <a:off x="8546465" y="3839210"/>
            <a:ext cx="212090" cy="183515"/>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8" name="文本框 8"/>
          <p:cNvSpPr txBox="1"/>
          <p:nvPr/>
        </p:nvSpPr>
        <p:spPr>
          <a:xfrm>
            <a:off x="8792845" y="3727450"/>
            <a:ext cx="3121025" cy="368300"/>
          </a:xfrm>
          <a:prstGeom prst="rect">
            <a:avLst/>
          </a:prstGeom>
          <a:noFill/>
        </p:spPr>
        <p:txBody>
          <a:bodyPr wrap="square" rtlCol="0">
            <a:spAutoFit/>
          </a:bodyPr>
          <a:p>
            <a:r>
              <a:rPr lang="zh-CN" altLang="en-US" b="1">
                <a:solidFill>
                  <a:srgbClr val="C00000"/>
                </a:solidFill>
                <a:latin typeface="微软雅黑" panose="020B0503020204020204" charset="-122"/>
                <a:ea typeface="微软雅黑" panose="020B0503020204020204" charset="-122"/>
              </a:rPr>
              <a:t>点击</a:t>
            </a:r>
            <a:r>
              <a:rPr lang="zh-CN" altLang="en-US" b="1">
                <a:solidFill>
                  <a:srgbClr val="C00000"/>
                </a:solidFill>
                <a:latin typeface="微软雅黑" panose="020B0503020204020204" charset="-122"/>
                <a:ea typeface="微软雅黑" panose="020B0503020204020204" charset="-122"/>
                <a:sym typeface="+mn-ea"/>
              </a:rPr>
              <a:t>「修改单位名称</a:t>
            </a:r>
            <a:r>
              <a:rPr lang="zh-CN" altLang="en-US" b="1">
                <a:solidFill>
                  <a:srgbClr val="C00000"/>
                </a:solidFill>
                <a:latin typeface="微软雅黑" panose="020B0503020204020204" charset="-122"/>
                <a:ea typeface="微软雅黑" panose="020B0503020204020204" charset="-122"/>
              </a:rPr>
              <a:t>」</a:t>
            </a:r>
            <a:endParaRPr lang="zh-CN" altLang="en-US" b="1">
              <a:solidFill>
                <a:srgbClr val="C00000"/>
              </a:solidFill>
              <a:latin typeface="微软雅黑" panose="020B0503020204020204" charset="-122"/>
              <a:ea typeface="微软雅黑" panose="020B0503020204020204" charset="-122"/>
            </a:endParaRPr>
          </a:p>
        </p:txBody>
      </p:sp>
      <p:sp>
        <p:nvSpPr>
          <p:cNvPr id="2" name="圆角矩形 17"/>
          <p:cNvSpPr/>
          <p:nvPr/>
        </p:nvSpPr>
        <p:spPr>
          <a:xfrm>
            <a:off x="5758815" y="3166745"/>
            <a:ext cx="1474470" cy="2808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nvSpPr>
        <p:spPr>
          <a:xfrm>
            <a:off x="5792470" y="3547745"/>
            <a:ext cx="937895" cy="151130"/>
          </a:xfrm>
          <a:prstGeom prst="rect">
            <a:avLst/>
          </a:prstGeom>
          <a:solidFill>
            <a:srgbClr val="F5F5F5"/>
          </a:solidFill>
          <a:ln>
            <a:solidFill>
              <a:srgbClr val="F5F5F5"/>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2"/>
          <p:cNvSpPr txBox="1"/>
          <p:nvPr>
            <p:custDataLst>
              <p:tags r:id="rId3"/>
            </p:custDataLst>
          </p:nvPr>
        </p:nvSpPr>
        <p:spPr>
          <a:xfrm>
            <a:off x="993140" y="217170"/>
            <a:ext cx="9543415" cy="583565"/>
          </a:xfrm>
          <a:prstGeom prst="rect">
            <a:avLst/>
          </a:prstGeom>
          <a:noFill/>
        </p:spPr>
        <p:txBody>
          <a:bodyPr wrap="square" rtlCol="0">
            <a:spAutoFit/>
          </a:bodyPr>
          <a:p>
            <a:pPr algn="l">
              <a:buClrTx/>
              <a:buSzTx/>
              <a:buFontTx/>
            </a:pPr>
            <a:r>
              <a:rPr kumimoji="1" lang="zh-CN" altLang="en-US" sz="3200" b="1" dirty="0">
                <a:solidFill>
                  <a:srgbClr val="004AAD"/>
                </a:solidFill>
                <a:latin typeface="微软雅黑" panose="020B0503020204020204" charset="-122"/>
                <a:ea typeface="微软雅黑" panose="020B0503020204020204" charset="-122"/>
                <a:sym typeface="+mn-ea"/>
              </a:rPr>
              <a:t>（三）办理参保申请----</a:t>
            </a:r>
            <a:r>
              <a:rPr kumimoji="1" lang="zh-CN" altLang="en-US" sz="3200" b="1" dirty="0">
                <a:solidFill>
                  <a:srgbClr val="004AAD"/>
                </a:solidFill>
                <a:latin typeface="微软雅黑" panose="020B0503020204020204" charset="-122"/>
                <a:ea typeface="微软雅黑" panose="020B0503020204020204" charset="-122"/>
              </a:rPr>
              <a:t>2、</a:t>
            </a:r>
            <a:r>
              <a:rPr kumimoji="1" lang="zh-CN" altLang="en-US" sz="3200" b="1" dirty="0">
                <a:solidFill>
                  <a:srgbClr val="004AAD"/>
                </a:solidFill>
                <a:latin typeface="微软雅黑" panose="020B0503020204020204" charset="-122"/>
                <a:ea typeface="微软雅黑" panose="020B0503020204020204" charset="-122"/>
                <a:sym typeface="思源黑体 CN Normal" panose="020B0400000000000000" pitchFamily="34" charset="-122"/>
              </a:rPr>
              <a:t>维护</a:t>
            </a:r>
            <a:r>
              <a:rPr kumimoji="1" lang="zh-CN" altLang="en-US" sz="3200" b="1" dirty="0">
                <a:solidFill>
                  <a:srgbClr val="004AAD"/>
                </a:solidFill>
                <a:latin typeface="微软雅黑" panose="020B0503020204020204" charset="-122"/>
                <a:ea typeface="微软雅黑" panose="020B0503020204020204" charset="-122"/>
                <a:sym typeface="思源黑体 CN Normal" panose="020B0400000000000000" pitchFamily="34" charset="-122"/>
              </a:rPr>
              <a:t>单位信息</a:t>
            </a:r>
            <a:endParaRPr kumimoji="1" lang="zh-CN" altLang="en-US" sz="32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60" name="文本框 2"/>
          <p:cNvSpPr txBox="1"/>
          <p:nvPr/>
        </p:nvSpPr>
        <p:spPr>
          <a:xfrm>
            <a:off x="1185545" y="336550"/>
            <a:ext cx="9543415" cy="521970"/>
          </a:xfrm>
          <a:prstGeom prst="rect">
            <a:avLst/>
          </a:prstGeom>
          <a:noFill/>
        </p:spPr>
        <p:txBody>
          <a:bodyPr wrap="square" rtlCol="0">
            <a:spAutoFit/>
          </a:bodyPr>
          <a:p>
            <a:pPr marL="342900" indent="-342900" algn="l">
              <a:buClrTx/>
              <a:buSzTx/>
              <a:buFont typeface="Wingdings" panose="05000000000000000000" charset="0"/>
              <a:buChar char="Ø"/>
            </a:pPr>
            <a:r>
              <a:rPr kumimoji="1" lang="zh-CN" altLang="en-US" sz="2800" b="1" dirty="0">
                <a:solidFill>
                  <a:srgbClr val="004AAD"/>
                </a:solidFill>
                <a:latin typeface="微软雅黑" panose="020B0503020204020204" charset="-122"/>
                <a:ea typeface="微软雅黑" panose="020B0503020204020204" charset="-122"/>
              </a:rPr>
              <a:t>申请单位名称修改页面介绍</a:t>
            </a:r>
            <a:endParaRPr kumimoji="1" lang="en-US" altLang="zh-CN"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pic>
        <p:nvPicPr>
          <p:cNvPr id="161" name="图片 3"/>
          <p:cNvPicPr>
            <a:picLocks noChangeAspect="1"/>
          </p:cNvPicPr>
          <p:nvPr/>
        </p:nvPicPr>
        <p:blipFill>
          <a:blip r:embed="rId1"/>
          <a:stretch>
            <a:fillRect/>
          </a:stretch>
        </p:blipFill>
        <p:spPr>
          <a:xfrm>
            <a:off x="1113790" y="2262505"/>
            <a:ext cx="1400810" cy="4553585"/>
          </a:xfrm>
          <a:prstGeom prst="rect">
            <a:avLst/>
          </a:prstGeom>
        </p:spPr>
      </p:pic>
      <p:sp>
        <p:nvSpPr>
          <p:cNvPr id="163" name="文本框 5"/>
          <p:cNvSpPr txBox="1"/>
          <p:nvPr/>
        </p:nvSpPr>
        <p:spPr>
          <a:xfrm>
            <a:off x="1087755" y="923290"/>
            <a:ext cx="10771505" cy="132207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cs typeface="微软雅黑" panose="020B0503020204020204" charset="-122"/>
              </a:rPr>
              <a:t>进入单位名称修改申请界面：</a:t>
            </a: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填报单位相关信息，上传相关佐证材料。</a:t>
            </a: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信息填写无误后，点击【提交】按钮，待职保会审核通过、更新参保编码对应的单位名称，可继续参保办理。</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514600" y="2238375"/>
            <a:ext cx="9615170" cy="3996690"/>
          </a:xfrm>
          <a:prstGeom prst="rect">
            <a:avLst/>
          </a:prstGeom>
        </p:spPr>
      </p:pic>
      <p:sp>
        <p:nvSpPr>
          <p:cNvPr id="6" name="圆角矩形 17"/>
          <p:cNvSpPr/>
          <p:nvPr/>
        </p:nvSpPr>
        <p:spPr>
          <a:xfrm>
            <a:off x="3701415" y="4057015"/>
            <a:ext cx="1317625" cy="2556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17"/>
          <p:cNvSpPr/>
          <p:nvPr/>
        </p:nvSpPr>
        <p:spPr>
          <a:xfrm>
            <a:off x="3688715" y="4388485"/>
            <a:ext cx="1317625" cy="22034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17"/>
          <p:cNvSpPr/>
          <p:nvPr/>
        </p:nvSpPr>
        <p:spPr>
          <a:xfrm>
            <a:off x="3701415" y="4719955"/>
            <a:ext cx="1317625" cy="22034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5" name="文本框 6"/>
          <p:cNvSpPr txBox="1"/>
          <p:nvPr/>
        </p:nvSpPr>
        <p:spPr>
          <a:xfrm>
            <a:off x="2604135" y="6472555"/>
            <a:ext cx="4064000" cy="368300"/>
          </a:xfrm>
          <a:prstGeom prst="rect">
            <a:avLst/>
          </a:prstGeom>
          <a:noFill/>
        </p:spPr>
        <p:txBody>
          <a:bodyPr wrap="square" rtlCol="0">
            <a:spAutoFit/>
          </a:bodyPr>
          <a:p>
            <a:r>
              <a:rPr lang="en-US" altLang="zh-CN">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a:t>
            </a:r>
            <a:r>
              <a:rPr lang="zh-CN" altLang="en-US">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审核时间为提交申请后</a:t>
            </a:r>
            <a:r>
              <a:rPr lang="en-US" altLang="zh-CN">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1</a:t>
            </a:r>
            <a:r>
              <a:rPr lang="zh-CN" altLang="en-US">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个工作日</a:t>
            </a:r>
            <a:endParaRPr lang="zh-CN" altLang="en-US">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p:txBody>
      </p:sp>
      <p:sp>
        <p:nvSpPr>
          <p:cNvPr id="11" name="圆角矩形 17"/>
          <p:cNvSpPr/>
          <p:nvPr/>
        </p:nvSpPr>
        <p:spPr>
          <a:xfrm>
            <a:off x="3724275" y="3056890"/>
            <a:ext cx="1353600" cy="220345"/>
          </a:xfrm>
          <a:prstGeom prst="roundRect">
            <a:avLst/>
          </a:prstGeom>
          <a:pattFill prst="lgCheck">
            <a:fgClr>
              <a:srgbClr val="D7D7D7"/>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08" name=""/>
        <p:cNvGrpSpPr/>
        <p:nvPr/>
      </p:nvGrpSpPr>
      <p:grpSpPr>
        <a:xfrm>
          <a:off x="0" y="0"/>
          <a:ext cx="0" cy="0"/>
          <a:chOff x="0" y="0"/>
          <a:chExt cx="0" cy="0"/>
        </a:xfrm>
      </p:grpSpPr>
      <p:sp>
        <p:nvSpPr>
          <p:cNvPr id="109" name="矩形 3"/>
          <p:cNvSpPr/>
          <p:nvPr/>
        </p:nvSpPr>
        <p:spPr>
          <a:xfrm>
            <a:off x="4149090" y="1000760"/>
            <a:ext cx="7758430" cy="5514975"/>
          </a:xfrm>
          <a:prstGeom prst="rect">
            <a:avLst/>
          </a:prstGeom>
          <a:solidFill>
            <a:schemeClr val="bg1"/>
          </a:solidFill>
          <a:ln>
            <a:noFill/>
          </a:ln>
          <a:effectLst>
            <a:outerShdw blurRad="254000" dist="38100" dir="27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Source Han Sans CN Bold" panose="020B0500000000000000" pitchFamily="34" charset="-128"/>
                <a:ea typeface="Source Han Sans CN Bold" panose="020B0500000000000000" pitchFamily="34" charset="-128"/>
              </a:rPr>
              <a:t>1\</a:t>
            </a:r>
            <a:endParaRPr lang="en-US" altLang="zh-CN" b="1">
              <a:latin typeface="Source Han Sans CN Bold" panose="020B0500000000000000" pitchFamily="34" charset="-128"/>
              <a:ea typeface="Source Han Sans CN Bold" panose="020B0500000000000000" pitchFamily="34" charset="-128"/>
            </a:endParaRPr>
          </a:p>
        </p:txBody>
      </p:sp>
      <p:sp>
        <p:nvSpPr>
          <p:cNvPr id="110" name="文本框 5"/>
          <p:cNvSpPr txBox="1"/>
          <p:nvPr/>
        </p:nvSpPr>
        <p:spPr>
          <a:xfrm>
            <a:off x="5513705" y="1602105"/>
            <a:ext cx="6393180" cy="1014730"/>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rPr>
              <a:t>登录上海工会网上工作平台</a:t>
            </a:r>
            <a:endParaRPr lang="zh-CN" altLang="en-US"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endParaRPr>
          </a:p>
          <a:p>
            <a:pPr algn="l"/>
            <a:r>
              <a:rPr lang="zh-CN" altLang="en-US"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rPr>
              <a:t>进入</a:t>
            </a:r>
            <a:r>
              <a:rPr lang="en-US" altLang="zh-CN"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rPr>
              <a:t>“</a:t>
            </a:r>
            <a:r>
              <a:rPr lang="zh-CN" altLang="en-US"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rPr>
              <a:t>退休住院计划</a:t>
            </a:r>
            <a:r>
              <a:rPr lang="en-US" altLang="zh-CN"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rPr>
              <a:t>”</a:t>
            </a:r>
            <a:r>
              <a:rPr lang="zh-CN" altLang="en-US"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rPr>
              <a:t>参保业务板块</a:t>
            </a:r>
            <a:endParaRPr lang="zh-CN" altLang="en-US"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endParaRPr>
          </a:p>
        </p:txBody>
      </p:sp>
      <p:sp>
        <p:nvSpPr>
          <p:cNvPr id="111" name="文本框 6"/>
          <p:cNvSpPr txBox="1"/>
          <p:nvPr/>
        </p:nvSpPr>
        <p:spPr>
          <a:xfrm>
            <a:off x="4626405" y="1890885"/>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01</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
        <p:nvSpPr>
          <p:cNvPr id="112" name="文本框 13"/>
          <p:cNvSpPr txBox="1"/>
          <p:nvPr/>
        </p:nvSpPr>
        <p:spPr>
          <a:xfrm>
            <a:off x="5527675" y="2974975"/>
            <a:ext cx="7107555"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维护</a:t>
            </a:r>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经办人信息</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3" name="文本框 14"/>
          <p:cNvSpPr txBox="1"/>
          <p:nvPr/>
        </p:nvSpPr>
        <p:spPr>
          <a:xfrm>
            <a:off x="4626405" y="3039640"/>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02</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
        <p:nvSpPr>
          <p:cNvPr id="114" name="文本框 4"/>
          <p:cNvSpPr txBox="1"/>
          <p:nvPr/>
        </p:nvSpPr>
        <p:spPr>
          <a:xfrm>
            <a:off x="5513705" y="3886200"/>
            <a:ext cx="2760980"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办理</a:t>
            </a:r>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参保申请</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5" name="文本框 18"/>
          <p:cNvSpPr txBox="1"/>
          <p:nvPr/>
        </p:nvSpPr>
        <p:spPr>
          <a:xfrm>
            <a:off x="4626405" y="3940111"/>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03</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cxnSp>
        <p:nvCxnSpPr>
          <p:cNvPr id="118" name="直线连接符 25"/>
          <p:cNvCxnSpPr/>
          <p:nvPr/>
        </p:nvCxnSpPr>
        <p:spPr>
          <a:xfrm flipH="1" flipV="1">
            <a:off x="400111" y="2208707"/>
            <a:ext cx="1065708" cy="18361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直线连接符 26"/>
          <p:cNvCxnSpPr/>
          <p:nvPr/>
        </p:nvCxnSpPr>
        <p:spPr>
          <a:xfrm flipV="1">
            <a:off x="2948222" y="715483"/>
            <a:ext cx="1330443" cy="23165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0" name="三角形 27"/>
          <p:cNvSpPr/>
          <p:nvPr/>
        </p:nvSpPr>
        <p:spPr>
          <a:xfrm rot="3600000">
            <a:off x="966691" y="1882037"/>
            <a:ext cx="2292366" cy="197617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1" name="文本框 29"/>
          <p:cNvSpPr txBox="1"/>
          <p:nvPr/>
        </p:nvSpPr>
        <p:spPr>
          <a:xfrm>
            <a:off x="1056716" y="4428401"/>
            <a:ext cx="2545803" cy="584775"/>
          </a:xfrm>
          <a:prstGeom prst="rect">
            <a:avLst/>
          </a:prstGeom>
          <a:noFill/>
        </p:spPr>
        <p:txBody>
          <a:bodyPr wrap="square" rtlCol="0">
            <a:spAutoFit/>
          </a:bodyPr>
          <a:lstStyle/>
          <a:p>
            <a:pPr algn="dist"/>
            <a:r>
              <a:rPr kumimoji="1" lang="en-US" altLang="zh-CN" sz="3200">
                <a:solidFill>
                  <a:schemeClr val="tx1">
                    <a:lumMod val="75000"/>
                    <a:lumOff val="25000"/>
                  </a:schemeClr>
                </a:solidFill>
                <a:latin typeface="Source Han Serif CN SemiBold" panose="02020600000000000000" pitchFamily="18" charset="-128"/>
                <a:ea typeface="Source Han Serif CN SemiBold" panose="02020600000000000000" pitchFamily="18" charset="-128"/>
              </a:rPr>
              <a:t>CONTENTS</a:t>
            </a:r>
            <a:endParaRPr kumimoji="1" lang="zh-CN" altLang="en-US" sz="3200"/>
          </a:p>
        </p:txBody>
      </p:sp>
      <p:sp>
        <p:nvSpPr>
          <p:cNvPr id="122" name="文本框 30"/>
          <p:cNvSpPr txBox="1"/>
          <p:nvPr/>
        </p:nvSpPr>
        <p:spPr>
          <a:xfrm>
            <a:off x="1300810" y="2294150"/>
            <a:ext cx="1415772" cy="1569660"/>
          </a:xfrm>
          <a:prstGeom prst="rect">
            <a:avLst/>
          </a:prstGeom>
          <a:noFill/>
        </p:spPr>
        <p:txBody>
          <a:bodyPr wrap="none" rtlCol="0">
            <a:spAutoFit/>
          </a:bodyPr>
          <a:lstStyle/>
          <a:p>
            <a:r>
              <a:rPr kumimoji="1" lang="zh-CN" altLang="en-US"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rPr>
              <a:t>目</a:t>
            </a:r>
            <a:endParaRPr kumimoji="1" lang="en-US" altLang="zh-CN"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endParaRPr>
          </a:p>
        </p:txBody>
      </p:sp>
      <p:sp>
        <p:nvSpPr>
          <p:cNvPr id="123" name="文本框 31"/>
          <p:cNvSpPr txBox="1"/>
          <p:nvPr/>
        </p:nvSpPr>
        <p:spPr>
          <a:xfrm>
            <a:off x="2283821" y="2979063"/>
            <a:ext cx="1415772" cy="1569660"/>
          </a:xfrm>
          <a:prstGeom prst="rect">
            <a:avLst/>
          </a:prstGeom>
          <a:noFill/>
        </p:spPr>
        <p:txBody>
          <a:bodyPr wrap="none" rtlCol="0">
            <a:spAutoFit/>
          </a:bodyPr>
          <a:lstStyle/>
          <a:p>
            <a:r>
              <a:rPr kumimoji="1" lang="zh-CN" altLang="en-US"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rPr>
              <a:t>录</a:t>
            </a:r>
            <a:endParaRPr kumimoji="1" lang="en-US" altLang="zh-CN"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endParaRPr>
          </a:p>
        </p:txBody>
      </p:sp>
      <p:cxnSp>
        <p:nvCxnSpPr>
          <p:cNvPr id="124" name="直线连接符 32"/>
          <p:cNvCxnSpPr/>
          <p:nvPr/>
        </p:nvCxnSpPr>
        <p:spPr>
          <a:xfrm>
            <a:off x="1056716" y="4393190"/>
            <a:ext cx="254580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5" name="直线连接符 33"/>
          <p:cNvCxnSpPr/>
          <p:nvPr/>
        </p:nvCxnSpPr>
        <p:spPr>
          <a:xfrm>
            <a:off x="1056716" y="5004465"/>
            <a:ext cx="254580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三角形 34"/>
          <p:cNvSpPr/>
          <p:nvPr/>
        </p:nvSpPr>
        <p:spPr>
          <a:xfrm rot="14400000">
            <a:off x="154766" y="3525614"/>
            <a:ext cx="960941" cy="828398"/>
          </a:xfrm>
          <a:prstGeom prst="triangl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文本框 1"/>
          <p:cNvSpPr txBox="1"/>
          <p:nvPr/>
        </p:nvSpPr>
        <p:spPr>
          <a:xfrm>
            <a:off x="5556250" y="4918075"/>
            <a:ext cx="3792220"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注意事项</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28" name="文本框 2"/>
          <p:cNvSpPr txBox="1"/>
          <p:nvPr/>
        </p:nvSpPr>
        <p:spPr>
          <a:xfrm>
            <a:off x="4628945" y="4985360"/>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04</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41" name=""/>
        <p:cNvGrpSpPr/>
        <p:nvPr/>
      </p:nvGrpSpPr>
      <p:grpSpPr>
        <a:xfrm>
          <a:off x="0" y="0"/>
          <a:ext cx="0" cy="0"/>
          <a:chOff x="0" y="0"/>
          <a:chExt cx="0" cy="0"/>
        </a:xfrm>
      </p:grpSpPr>
      <p:sp>
        <p:nvSpPr>
          <p:cNvPr id="76" name="三角形 15"/>
          <p:cNvSpPr/>
          <p:nvPr>
            <p:custDataLst>
              <p:tags r:id="rId2"/>
            </p:custDataLst>
          </p:nvPr>
        </p:nvSpPr>
        <p:spPr>
          <a:xfrm>
            <a:off x="730621" y="32522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3" name="文本框 10"/>
          <p:cNvSpPr txBox="1"/>
          <p:nvPr>
            <p:custDataLst>
              <p:tags r:id="rId3"/>
            </p:custDataLst>
          </p:nvPr>
        </p:nvSpPr>
        <p:spPr>
          <a:xfrm>
            <a:off x="1021715" y="2789555"/>
            <a:ext cx="234442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选择参保类型</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4" name="矩形: 圆角 13"/>
          <p:cNvSpPr/>
          <p:nvPr>
            <p:custDataLst>
              <p:tags r:id="rId4"/>
            </p:custDataLst>
          </p:nvPr>
        </p:nvSpPr>
        <p:spPr>
          <a:xfrm>
            <a:off x="890905" y="302260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 name="三角形 15"/>
          <p:cNvSpPr/>
          <p:nvPr>
            <p:custDataLst>
              <p:tags r:id="rId5"/>
            </p:custDataLst>
          </p:nvPr>
        </p:nvSpPr>
        <p:spPr>
          <a:xfrm>
            <a:off x="3436535" y="327386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3" name="文本框 10"/>
          <p:cNvSpPr txBox="1"/>
          <p:nvPr>
            <p:custDataLst>
              <p:tags r:id="rId6"/>
            </p:custDataLst>
          </p:nvPr>
        </p:nvSpPr>
        <p:spPr>
          <a:xfrm>
            <a:off x="3782060" y="2767965"/>
            <a:ext cx="232727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维护单位信息</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6" name="三角形 15"/>
          <p:cNvSpPr/>
          <p:nvPr>
            <p:custDataLst>
              <p:tags r:id="rId7"/>
            </p:custDataLst>
          </p:nvPr>
        </p:nvSpPr>
        <p:spPr>
          <a:xfrm>
            <a:off x="6379938" y="3241483"/>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7" name="文本框 10"/>
          <p:cNvSpPr txBox="1"/>
          <p:nvPr>
            <p:custDataLst>
              <p:tags r:id="rId8"/>
            </p:custDataLst>
          </p:nvPr>
        </p:nvSpPr>
        <p:spPr>
          <a:xfrm>
            <a:off x="6736080" y="2789555"/>
            <a:ext cx="230060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rgbClr val="C00000"/>
                </a:solidFill>
                <a:latin typeface="Arial" panose="020B0604020202020204" pitchFamily="34" charset="0"/>
                <a:ea typeface="微软雅黑" panose="020B0503020204020204" charset="-122"/>
                <a:sym typeface="+mn-ea"/>
              </a:rPr>
              <a:t>选择参保方式</a:t>
            </a:r>
            <a:endParaRPr lang="zh-CN" altLang="en-US" sz="2400" b="1" spc="240" dirty="0">
              <a:solidFill>
                <a:srgbClr val="C00000"/>
              </a:solidFill>
              <a:latin typeface="Arial" panose="020B0604020202020204" pitchFamily="34" charset="0"/>
              <a:ea typeface="微软雅黑" panose="020B0503020204020204" charset="-122"/>
              <a:sym typeface="+mn-ea"/>
            </a:endParaRPr>
          </a:p>
        </p:txBody>
      </p:sp>
      <p:sp>
        <p:nvSpPr>
          <p:cNvPr id="9" name="三角形 15"/>
          <p:cNvSpPr/>
          <p:nvPr>
            <p:custDataLst>
              <p:tags r:id="rId9"/>
            </p:custDataLst>
          </p:nvPr>
        </p:nvSpPr>
        <p:spPr>
          <a:xfrm>
            <a:off x="9301750" y="327386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0" name="文本框 10"/>
          <p:cNvSpPr txBox="1"/>
          <p:nvPr>
            <p:custDataLst>
              <p:tags r:id="rId10"/>
            </p:custDataLst>
          </p:nvPr>
        </p:nvSpPr>
        <p:spPr>
          <a:xfrm>
            <a:off x="9592945" y="2778760"/>
            <a:ext cx="223456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梳理参保名单</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2" name="三角形 15"/>
          <p:cNvSpPr/>
          <p:nvPr>
            <p:custDataLst>
              <p:tags r:id="rId11"/>
            </p:custDataLst>
          </p:nvPr>
        </p:nvSpPr>
        <p:spPr>
          <a:xfrm>
            <a:off x="730621" y="447782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5" name="文本框 10"/>
          <p:cNvSpPr txBox="1"/>
          <p:nvPr>
            <p:custDataLst>
              <p:tags r:id="rId12"/>
            </p:custDataLst>
          </p:nvPr>
        </p:nvSpPr>
        <p:spPr>
          <a:xfrm>
            <a:off x="924560" y="4015105"/>
            <a:ext cx="263017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rPr>
              <a:t>（提出代扣申请）</a:t>
            </a:r>
            <a:endPar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7" name="三角形 15"/>
          <p:cNvSpPr/>
          <p:nvPr>
            <p:custDataLst>
              <p:tags r:id="rId13"/>
            </p:custDataLst>
          </p:nvPr>
        </p:nvSpPr>
        <p:spPr>
          <a:xfrm>
            <a:off x="3436535" y="4445435"/>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8" name="文本框 10"/>
          <p:cNvSpPr txBox="1"/>
          <p:nvPr>
            <p:custDataLst>
              <p:tags r:id="rId14"/>
            </p:custDataLst>
          </p:nvPr>
        </p:nvSpPr>
        <p:spPr>
          <a:xfrm>
            <a:off x="3728085" y="3961130"/>
            <a:ext cx="225298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rPr>
              <a:t>上传缴费凭证</a:t>
            </a:r>
            <a:endPar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20" name="三角形 15"/>
          <p:cNvSpPr/>
          <p:nvPr>
            <p:custDataLst>
              <p:tags r:id="rId15"/>
            </p:custDataLst>
          </p:nvPr>
        </p:nvSpPr>
        <p:spPr>
          <a:xfrm>
            <a:off x="6401528" y="441305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21" name="文本框 10"/>
          <p:cNvSpPr txBox="1"/>
          <p:nvPr>
            <p:custDataLst>
              <p:tags r:id="rId16"/>
            </p:custDataLst>
          </p:nvPr>
        </p:nvSpPr>
        <p:spPr>
          <a:xfrm>
            <a:off x="6736070" y="3993430"/>
            <a:ext cx="1992859" cy="1308719"/>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完成参保</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4" name="矩形: 圆角 13"/>
          <p:cNvSpPr/>
          <p:nvPr>
            <p:custDataLst>
              <p:tags r:id="rId17"/>
            </p:custDataLst>
          </p:nvPr>
        </p:nvSpPr>
        <p:spPr>
          <a:xfrm>
            <a:off x="3556635" y="302006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3" name="矩形: 圆角 13"/>
          <p:cNvSpPr/>
          <p:nvPr>
            <p:custDataLst>
              <p:tags r:id="rId18"/>
            </p:custDataLst>
          </p:nvPr>
        </p:nvSpPr>
        <p:spPr>
          <a:xfrm>
            <a:off x="6514465" y="302006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4" name="矩形: 圆角 13"/>
          <p:cNvSpPr/>
          <p:nvPr>
            <p:custDataLst>
              <p:tags r:id="rId19"/>
            </p:custDataLst>
          </p:nvPr>
        </p:nvSpPr>
        <p:spPr>
          <a:xfrm>
            <a:off x="9345295" y="302006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5" name="矩形: 圆角 13"/>
          <p:cNvSpPr/>
          <p:nvPr>
            <p:custDataLst>
              <p:tags r:id="rId20"/>
            </p:custDataLst>
          </p:nvPr>
        </p:nvSpPr>
        <p:spPr>
          <a:xfrm>
            <a:off x="83185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6" name="矩形: 圆角 13"/>
          <p:cNvSpPr/>
          <p:nvPr>
            <p:custDataLst>
              <p:tags r:id="rId21"/>
            </p:custDataLst>
          </p:nvPr>
        </p:nvSpPr>
        <p:spPr>
          <a:xfrm>
            <a:off x="3609975"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7" name="矩形: 圆角 13"/>
          <p:cNvSpPr/>
          <p:nvPr>
            <p:custDataLst>
              <p:tags r:id="rId22"/>
            </p:custDataLst>
          </p:nvPr>
        </p:nvSpPr>
        <p:spPr>
          <a:xfrm>
            <a:off x="6513830" y="423354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42" name="文本框 1"/>
          <p:cNvSpPr txBox="1"/>
          <p:nvPr>
            <p:custDataLst>
              <p:tags r:id="rId23"/>
            </p:custDataLst>
          </p:nvPr>
        </p:nvSpPr>
        <p:spPr>
          <a:xfrm>
            <a:off x="687070" y="1654810"/>
            <a:ext cx="8773160" cy="706755"/>
          </a:xfrm>
          <a:prstGeom prst="rect">
            <a:avLst/>
          </a:prstGeom>
          <a:noFill/>
        </p:spPr>
        <p:txBody>
          <a:bodyPr wrap="square" rtlCol="0">
            <a:spAutoFit/>
          </a:bodyPr>
          <a:p>
            <a:pPr algn="l">
              <a:buClrTx/>
              <a:buSzTx/>
              <a:buFontTx/>
            </a:pPr>
            <a:r>
              <a:rPr kumimoji="1" lang="zh-CN" altLang="en-US" sz="4000" b="1" dirty="0">
                <a:solidFill>
                  <a:srgbClr val="004AAD"/>
                </a:solidFill>
                <a:latin typeface="微软雅黑" panose="020B0503020204020204" charset="-122"/>
                <a:ea typeface="微软雅黑" panose="020B0503020204020204" charset="-122"/>
              </a:rPr>
              <a:t>三、</a:t>
            </a:r>
            <a:r>
              <a:rPr kumimoji="1" lang="zh-CN" altLang="en-US" sz="4000" b="1" dirty="0">
                <a:solidFill>
                  <a:srgbClr val="004AAD"/>
                </a:solidFill>
                <a:latin typeface="微软雅黑" panose="020B0503020204020204" charset="-122"/>
                <a:ea typeface="微软雅黑" panose="020B0503020204020204" charset="-122"/>
                <a:sym typeface="+mn-ea"/>
              </a:rPr>
              <a:t>办理</a:t>
            </a:r>
            <a:r>
              <a:rPr kumimoji="1" lang="zh-CN" altLang="en-US" sz="4000" b="1" dirty="0">
                <a:solidFill>
                  <a:srgbClr val="004AAD"/>
                </a:solidFill>
                <a:latin typeface="微软雅黑" panose="020B0503020204020204" charset="-122"/>
                <a:ea typeface="微软雅黑" panose="020B0503020204020204" charset="-122"/>
              </a:rPr>
              <a:t>参保申请</a:t>
            </a:r>
            <a:endParaRPr kumimoji="1" lang="zh-CN" altLang="en-US" sz="4000" b="1" dirty="0">
              <a:solidFill>
                <a:srgbClr val="004AAD"/>
              </a:solidFill>
              <a:latin typeface="微软雅黑" panose="020B0503020204020204" charset="-122"/>
              <a:ea typeface="微软雅黑" panose="020B0503020204020204" charset="-122"/>
            </a:endParaRPr>
          </a:p>
        </p:txBody>
      </p:sp>
      <p:sp>
        <p:nvSpPr>
          <p:cNvPr id="5" name="下箭头标注 4"/>
          <p:cNvSpPr/>
          <p:nvPr>
            <p:custDataLst>
              <p:tags r:id="rId24"/>
            </p:custDataLst>
          </p:nvPr>
        </p:nvSpPr>
        <p:spPr>
          <a:xfrm>
            <a:off x="6163945" y="1134745"/>
            <a:ext cx="3001010" cy="1577340"/>
          </a:xfrm>
          <a:prstGeom prst="downArrowCallou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285750" indent="-285750" algn="l">
              <a:buFont typeface="Arial" panose="020B0604020202020204" pitchFamily="34" charset="0"/>
              <a:buChar char="•"/>
            </a:pPr>
            <a:r>
              <a:rPr lang="zh-CN" altLang="en-US" sz="2200" b="1">
                <a:latin typeface="微软雅黑" panose="020B0503020204020204" charset="-122"/>
                <a:ea typeface="微软雅黑" panose="020B0503020204020204" charset="-122"/>
              </a:rPr>
              <a:t>代扣款参保（</a:t>
            </a:r>
            <a:r>
              <a:rPr lang="en-US" altLang="zh-CN" sz="2200" b="1">
                <a:latin typeface="微软雅黑" panose="020B0503020204020204" charset="-122"/>
                <a:ea typeface="微软雅黑" panose="020B0503020204020204" charset="-122"/>
              </a:rPr>
              <a:t>P21</a:t>
            </a:r>
            <a:r>
              <a:rPr lang="zh-CN" altLang="en-US" sz="2200" b="1">
                <a:latin typeface="微软雅黑" panose="020B0503020204020204" charset="-122"/>
                <a:ea typeface="微软雅黑" panose="020B0503020204020204" charset="-122"/>
              </a:rPr>
              <a:t>）</a:t>
            </a:r>
            <a:endParaRPr lang="zh-CN" altLang="en-US" sz="2200" b="1">
              <a:latin typeface="微软雅黑" panose="020B0503020204020204" charset="-122"/>
              <a:ea typeface="微软雅黑" panose="020B0503020204020204" charset="-122"/>
            </a:endParaRPr>
          </a:p>
          <a:p>
            <a:pPr marL="285750" indent="-285750" algn="l">
              <a:buFont typeface="Arial" panose="020B0604020202020204" pitchFamily="34" charset="0"/>
              <a:buChar char="•"/>
            </a:pPr>
            <a:r>
              <a:rPr lang="zh-CN" altLang="en-US" sz="2200" b="1">
                <a:latin typeface="微软雅黑" panose="020B0503020204020204" charset="-122"/>
                <a:ea typeface="微软雅黑" panose="020B0503020204020204" charset="-122"/>
              </a:rPr>
              <a:t>单位缴费参保（</a:t>
            </a:r>
            <a:r>
              <a:rPr lang="en-US" altLang="zh-CN" sz="2200" b="1">
                <a:latin typeface="微软雅黑" panose="020B0503020204020204" charset="-122"/>
                <a:ea typeface="微软雅黑" panose="020B0503020204020204" charset="-122"/>
              </a:rPr>
              <a:t>P23</a:t>
            </a:r>
            <a:r>
              <a:rPr lang="zh-CN" altLang="en-US" sz="2200" b="1">
                <a:latin typeface="微软雅黑" panose="020B0503020204020204" charset="-122"/>
                <a:ea typeface="微软雅黑" panose="020B0503020204020204" charset="-122"/>
              </a:rPr>
              <a:t>）</a:t>
            </a:r>
            <a:endParaRPr lang="zh-CN" altLang="en-US" sz="2200" b="1">
              <a:latin typeface="微软雅黑" panose="020B0503020204020204" charset="-122"/>
              <a:ea typeface="微软雅黑" panose="020B0503020204020204" charset="-122"/>
            </a:endParaRPr>
          </a:p>
        </p:txBody>
      </p:sp>
    </p:spTree>
    <p:custDataLst>
      <p:tags r:id="rId2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86" name="文本框 5"/>
          <p:cNvSpPr txBox="1"/>
          <p:nvPr/>
        </p:nvSpPr>
        <p:spPr>
          <a:xfrm>
            <a:off x="1417320" y="901700"/>
            <a:ext cx="10201275" cy="1445260"/>
          </a:xfrm>
          <a:prstGeom prst="rect">
            <a:avLst/>
          </a:prstGeom>
          <a:noFill/>
        </p:spPr>
        <p:txBody>
          <a:bodyPr wrap="square" rtlCol="0">
            <a:spAutoFit/>
          </a:bodyPr>
          <a:p>
            <a:pPr indent="0">
              <a:lnSpc>
                <a:spcPct val="110000"/>
              </a:lnSpc>
              <a:buFont typeface="+mj-ea"/>
              <a:buNone/>
            </a:pPr>
            <a:r>
              <a:rPr lang="zh-CN" altLang="en-US" sz="2000" b="1">
                <a:latin typeface="微软雅黑" panose="020B0503020204020204" charset="-122"/>
                <a:ea typeface="微软雅黑" panose="020B0503020204020204" charset="-122"/>
              </a:rPr>
              <a:t>选择参保缴费方式：</a:t>
            </a:r>
            <a:endParaRPr lang="zh-CN" altLang="en-US" sz="2000" b="1">
              <a:latin typeface="微软雅黑" panose="020B0503020204020204" charset="-122"/>
              <a:ea typeface="微软雅黑" panose="020B0503020204020204" charset="-122"/>
            </a:endParaRPr>
          </a:p>
          <a:p>
            <a:pPr marL="342900" indent="-342900">
              <a:lnSpc>
                <a:spcPct val="110000"/>
              </a:lnSpc>
              <a:buFont typeface="+mj-ea"/>
              <a:buAutoNum type="circleNumDbPlain"/>
            </a:pPr>
            <a:r>
              <a:rPr lang="zh-CN" altLang="en-US" sz="2000" b="1">
                <a:latin typeface="微软雅黑" panose="020B0503020204020204" charset="-122"/>
                <a:ea typeface="微软雅黑" panose="020B0503020204020204" charset="-122"/>
              </a:rPr>
              <a:t>委托代扣款缴费参保（委托职保会向退休职工个人代扣参保费用）</a:t>
            </a:r>
            <a:endParaRPr lang="zh-CN" altLang="en-US" sz="2000" b="1">
              <a:latin typeface="微软雅黑" panose="020B0503020204020204" charset="-122"/>
              <a:ea typeface="微软雅黑" panose="020B0503020204020204" charset="-122"/>
            </a:endParaRPr>
          </a:p>
          <a:p>
            <a:pPr marL="342900" indent="-342900">
              <a:lnSpc>
                <a:spcPct val="110000"/>
              </a:lnSpc>
              <a:buFont typeface="+mj-ea"/>
              <a:buAutoNum type="circleNumDbPlain"/>
            </a:pPr>
            <a:r>
              <a:rPr lang="zh-CN" altLang="en-US" sz="2000" b="1">
                <a:latin typeface="微软雅黑" panose="020B0503020204020204" charset="-122"/>
                <a:ea typeface="微软雅黑" panose="020B0503020204020204" charset="-122"/>
              </a:rPr>
              <a:t>缴费凭证参保（单位出资参保费用，统一向职保会划款）</a:t>
            </a:r>
            <a:endParaRPr lang="zh-CN" altLang="en-US" sz="2000" b="1">
              <a:latin typeface="微软雅黑" panose="020B0503020204020204" charset="-122"/>
              <a:ea typeface="微软雅黑" panose="020B0503020204020204" charset="-122"/>
            </a:endParaRPr>
          </a:p>
          <a:p>
            <a:pPr indent="0">
              <a:lnSpc>
                <a:spcPct val="110000"/>
              </a:lnSpc>
              <a:buFont typeface="+mj-ea"/>
              <a:buNone/>
            </a:pPr>
            <a:r>
              <a:rPr lang="zh-CN" altLang="en-US" sz="2000" b="1">
                <a:solidFill>
                  <a:srgbClr val="FF0000"/>
                </a:solidFill>
                <a:highlight>
                  <a:srgbClr val="FFFF00"/>
                </a:highlight>
                <a:latin typeface="微软雅黑" panose="020B0503020204020204" charset="-122"/>
                <a:ea typeface="微软雅黑" panose="020B0503020204020204" charset="-122"/>
              </a:rPr>
              <a:t>（参保缴费方式一旦选择，不能修改，请慎重选择）</a:t>
            </a:r>
            <a:endParaRPr lang="en-US" altLang="zh-CN" sz="2000" b="1">
              <a:latin typeface="微软雅黑" panose="020B0503020204020204" charset="-122"/>
              <a:ea typeface="微软雅黑" panose="020B0503020204020204" charset="-122"/>
            </a:endParaRPr>
          </a:p>
        </p:txBody>
      </p:sp>
      <p:sp>
        <p:nvSpPr>
          <p:cNvPr id="160" name="文本框 2"/>
          <p:cNvSpPr txBox="1"/>
          <p:nvPr>
            <p:custDataLst>
              <p:tags r:id="rId1"/>
            </p:custDataLst>
          </p:nvPr>
        </p:nvSpPr>
        <p:spPr>
          <a:xfrm>
            <a:off x="749300" y="217170"/>
            <a:ext cx="10134600" cy="583565"/>
          </a:xfrm>
          <a:prstGeom prst="rect">
            <a:avLst/>
          </a:prstGeom>
          <a:noFill/>
        </p:spPr>
        <p:txBody>
          <a:bodyPr wrap="square" rtlCol="0">
            <a:spAutoFit/>
          </a:bodyPr>
          <a:p>
            <a:pPr algn="l">
              <a:buClrTx/>
              <a:buSzTx/>
              <a:buFontTx/>
            </a:pPr>
            <a:r>
              <a:rPr kumimoji="1" lang="zh-CN" altLang="en-US" sz="3200" b="1" dirty="0">
                <a:solidFill>
                  <a:srgbClr val="004AAD"/>
                </a:solidFill>
                <a:latin typeface="微软雅黑" panose="020B0503020204020204" charset="-122"/>
                <a:ea typeface="微软雅黑" panose="020B0503020204020204" charset="-122"/>
                <a:sym typeface="+mn-ea"/>
              </a:rPr>
              <a:t>（三）办理参保申请----</a:t>
            </a:r>
            <a:r>
              <a:rPr kumimoji="1" lang="en-US" altLang="zh-CN" sz="3200" b="1" dirty="0">
                <a:solidFill>
                  <a:srgbClr val="004AAD"/>
                </a:solidFill>
                <a:latin typeface="微软雅黑" panose="020B0503020204020204" charset="-122"/>
                <a:ea typeface="微软雅黑" panose="020B0503020204020204" charset="-122"/>
              </a:rPr>
              <a:t>3</a:t>
            </a:r>
            <a:r>
              <a:rPr kumimoji="1" lang="zh-CN" altLang="en-US" sz="3200" b="1" dirty="0">
                <a:solidFill>
                  <a:srgbClr val="004AAD"/>
                </a:solidFill>
                <a:latin typeface="微软雅黑" panose="020B0503020204020204" charset="-122"/>
                <a:ea typeface="微软雅黑" panose="020B0503020204020204" charset="-122"/>
              </a:rPr>
              <a:t>、选择参保缴费方式（代扣）</a:t>
            </a:r>
            <a:endParaRPr kumimoji="1" lang="en-US" altLang="zh-CN" sz="32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pic>
        <p:nvPicPr>
          <p:cNvPr id="177" name="图片 1" descr="K:/img/z2_20250430062728.pngz2_20250430062728"/>
          <p:cNvPicPr>
            <a:picLocks noChangeAspect="1"/>
          </p:cNvPicPr>
          <p:nvPr>
            <p:custDataLst>
              <p:tags r:id="rId2"/>
            </p:custDataLst>
          </p:nvPr>
        </p:nvPicPr>
        <p:blipFill>
          <a:blip r:embed="rId3"/>
          <a:srcRect l="630" r="630"/>
          <a:stretch>
            <a:fillRect/>
          </a:stretch>
        </p:blipFill>
        <p:spPr>
          <a:xfrm>
            <a:off x="2277745" y="2600960"/>
            <a:ext cx="9147175" cy="3903345"/>
          </a:xfrm>
          <a:prstGeom prst="rect">
            <a:avLst/>
          </a:prstGeom>
        </p:spPr>
      </p:pic>
      <p:pic>
        <p:nvPicPr>
          <p:cNvPr id="178" name="图片 3"/>
          <p:cNvPicPr>
            <a:picLocks noChangeAspect="1"/>
          </p:cNvPicPr>
          <p:nvPr>
            <p:custDataLst>
              <p:tags r:id="rId4"/>
            </p:custDataLst>
          </p:nvPr>
        </p:nvPicPr>
        <p:blipFill>
          <a:blip r:embed="rId5"/>
          <a:srcRect b="22017"/>
          <a:stretch>
            <a:fillRect/>
          </a:stretch>
        </p:blipFill>
        <p:spPr>
          <a:xfrm>
            <a:off x="902335" y="2600960"/>
            <a:ext cx="1422400" cy="3606800"/>
          </a:xfrm>
          <a:prstGeom prst="rect">
            <a:avLst/>
          </a:prstGeom>
        </p:spPr>
      </p:pic>
      <p:sp>
        <p:nvSpPr>
          <p:cNvPr id="180" name="下箭头 4"/>
          <p:cNvSpPr/>
          <p:nvPr>
            <p:custDataLst>
              <p:tags r:id="rId6"/>
            </p:custDataLst>
          </p:nvPr>
        </p:nvSpPr>
        <p:spPr>
          <a:xfrm>
            <a:off x="4264660" y="3268345"/>
            <a:ext cx="211455" cy="236220"/>
          </a:xfrm>
          <a:prstGeom prst="down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 name="文本框 2"/>
          <p:cNvSpPr txBox="1"/>
          <p:nvPr>
            <p:custDataLst>
              <p:tags r:id="rId1"/>
            </p:custDataLst>
          </p:nvPr>
        </p:nvSpPr>
        <p:spPr>
          <a:xfrm>
            <a:off x="1002665" y="206375"/>
            <a:ext cx="9805670" cy="583565"/>
          </a:xfrm>
          <a:prstGeom prst="rect">
            <a:avLst/>
          </a:prstGeom>
          <a:noFill/>
        </p:spPr>
        <p:txBody>
          <a:bodyPr wrap="square" rtlCol="0">
            <a:spAutoFit/>
          </a:bodyPr>
          <a:p>
            <a:pPr marL="457200" indent="-457200" algn="l">
              <a:buClrTx/>
              <a:buSzTx/>
              <a:buFont typeface="Wingdings" panose="05000000000000000000" charset="0"/>
              <a:buChar char="Ø"/>
            </a:pPr>
            <a:r>
              <a:rPr kumimoji="1" lang="zh-CN" sz="3200" b="1" dirty="0">
                <a:solidFill>
                  <a:srgbClr val="004AAD"/>
                </a:solidFill>
                <a:latin typeface="微软雅黑" panose="020B0503020204020204" charset="-122"/>
                <a:ea typeface="微软雅黑" panose="020B0503020204020204" charset="-122"/>
              </a:rPr>
              <a:t>委托代扣款缴费参保</a:t>
            </a:r>
            <a:r>
              <a:rPr kumimoji="1" lang="en-US" altLang="zh-CN" sz="3200" b="1" dirty="0">
                <a:solidFill>
                  <a:srgbClr val="004AAD"/>
                </a:solidFill>
                <a:latin typeface="微软雅黑" panose="020B0503020204020204" charset="-122"/>
                <a:ea typeface="微软雅黑" panose="020B0503020204020204" charset="-122"/>
              </a:rPr>
              <a:t>--</a:t>
            </a:r>
            <a:r>
              <a:rPr kumimoji="1" lang="zh-CN" altLang="en-US" sz="3200" b="1" dirty="0">
                <a:solidFill>
                  <a:srgbClr val="004AAD"/>
                </a:solidFill>
                <a:latin typeface="微软雅黑" panose="020B0503020204020204" charset="-122"/>
                <a:ea typeface="微软雅黑" panose="020B0503020204020204" charset="-122"/>
              </a:rPr>
              <a:t>确认代扣金额、上传申请表</a:t>
            </a:r>
            <a:endParaRPr kumimoji="1" lang="zh-CN" altLang="en-US" sz="32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pic>
        <p:nvPicPr>
          <p:cNvPr id="189" name="图片 1"/>
          <p:cNvPicPr>
            <a:picLocks noChangeAspect="1"/>
          </p:cNvPicPr>
          <p:nvPr>
            <p:custDataLst>
              <p:tags r:id="rId2"/>
            </p:custDataLst>
          </p:nvPr>
        </p:nvPicPr>
        <p:blipFill>
          <a:blip r:embed="rId3"/>
          <a:stretch>
            <a:fillRect/>
          </a:stretch>
        </p:blipFill>
        <p:spPr>
          <a:xfrm>
            <a:off x="2258060" y="2073910"/>
            <a:ext cx="9912985" cy="4632325"/>
          </a:xfrm>
          <a:prstGeom prst="rect">
            <a:avLst/>
          </a:prstGeom>
        </p:spPr>
      </p:pic>
      <p:pic>
        <p:nvPicPr>
          <p:cNvPr id="190" name="图片 3"/>
          <p:cNvPicPr>
            <a:picLocks noChangeAspect="1"/>
          </p:cNvPicPr>
          <p:nvPr>
            <p:custDataLst>
              <p:tags r:id="rId4"/>
            </p:custDataLst>
          </p:nvPr>
        </p:nvPicPr>
        <p:blipFill>
          <a:blip r:embed="rId5"/>
          <a:stretch>
            <a:fillRect/>
          </a:stretch>
        </p:blipFill>
        <p:spPr>
          <a:xfrm>
            <a:off x="921385" y="2179320"/>
            <a:ext cx="1379855" cy="4485640"/>
          </a:xfrm>
          <a:prstGeom prst="rect">
            <a:avLst/>
          </a:prstGeom>
        </p:spPr>
      </p:pic>
      <p:sp>
        <p:nvSpPr>
          <p:cNvPr id="191" name="文本框 5"/>
          <p:cNvSpPr txBox="1"/>
          <p:nvPr>
            <p:custDataLst>
              <p:tags r:id="rId6"/>
            </p:custDataLst>
          </p:nvPr>
        </p:nvSpPr>
        <p:spPr>
          <a:xfrm>
            <a:off x="1087755" y="883285"/>
            <a:ext cx="10530840" cy="1198880"/>
          </a:xfrm>
          <a:prstGeom prst="rect">
            <a:avLst/>
          </a:prstGeom>
          <a:noFill/>
        </p:spPr>
        <p:txBody>
          <a:bodyPr wrap="square" rtlCol="0">
            <a:spAutoFit/>
          </a:bodyPr>
          <a:p>
            <a:pPr indent="0">
              <a:buFont typeface="+mj-ea"/>
              <a:buNone/>
            </a:pPr>
            <a:r>
              <a:rPr lang="zh-CN" altLang="en-US" b="1">
                <a:latin typeface="微软雅黑" panose="020B0503020204020204" charset="-122"/>
                <a:ea typeface="微软雅黑" panose="020B0503020204020204" charset="-122"/>
                <a:cs typeface="微软雅黑" panose="020B0503020204020204" charset="-122"/>
              </a:rPr>
              <a:t>选择</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委托代扣款缴费参保</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后，确认代扣相关细节：</a:t>
            </a:r>
            <a:endParaRPr lang="zh-CN" altLang="en-US" b="1">
              <a:latin typeface="微软雅黑" panose="020B0503020204020204" charset="-122"/>
              <a:ea typeface="微软雅黑" panose="020B0503020204020204" charset="-122"/>
              <a:cs typeface="微软雅黑" panose="020B0503020204020204" charset="-122"/>
            </a:endParaRPr>
          </a:p>
          <a:p>
            <a:pPr indent="0">
              <a:buFont typeface="+mj-ea"/>
              <a:buNone/>
            </a:pPr>
            <a:r>
              <a:rPr lang="en-US" altLang="zh-CN" b="1">
                <a:latin typeface="微软雅黑" panose="020B0503020204020204" charset="-122"/>
                <a:ea typeface="微软雅黑" panose="020B0503020204020204" charset="-122"/>
                <a:cs typeface="微软雅黑" panose="020B0503020204020204" charset="-122"/>
              </a:rPr>
              <a:t>1. </a:t>
            </a:r>
            <a:r>
              <a:rPr lang="zh-CN" altLang="en-US" b="1">
                <a:latin typeface="微软雅黑" panose="020B0503020204020204" charset="-122"/>
                <a:ea typeface="微软雅黑" panose="020B0503020204020204" charset="-122"/>
                <a:cs typeface="微软雅黑" panose="020B0503020204020204" charset="-122"/>
              </a:rPr>
              <a:t>确定本次</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委托代扣金额</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a:t>
            </a:r>
            <a:r>
              <a:rPr lang="zh-CN" altLang="en-US"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代扣金额须一致，须大于</a:t>
            </a:r>
            <a:r>
              <a:rPr lang="en-US" altLang="zh-CN"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0</a:t>
            </a:r>
            <a:r>
              <a:rPr lang="zh-CN" altLang="en-US"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且小于等于</a:t>
            </a:r>
            <a:r>
              <a:rPr lang="en-US" altLang="zh-CN"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450</a:t>
            </a:r>
            <a:r>
              <a:rPr lang="zh-CN" altLang="en-US"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元</a:t>
            </a:r>
            <a:r>
              <a:rPr lang="en-US" altLang="zh-CN"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a:t>
            </a:r>
            <a:r>
              <a:rPr lang="zh-CN" altLang="en-US"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人）</a:t>
            </a:r>
            <a:r>
              <a:rPr lang="zh-CN" altLang="en-US" b="1">
                <a:latin typeface="微软雅黑" panose="020B0503020204020204" charset="-122"/>
                <a:ea typeface="微软雅黑" panose="020B0503020204020204" charset="-122"/>
                <a:cs typeface="微软雅黑" panose="020B0503020204020204" charset="-122"/>
              </a:rPr>
              <a:t>。</a:t>
            </a:r>
            <a:endParaRPr lang="zh-CN" altLang="en-US" b="1">
              <a:latin typeface="微软雅黑" panose="020B0503020204020204" charset="-122"/>
              <a:ea typeface="微软雅黑" panose="020B0503020204020204" charset="-122"/>
              <a:cs typeface="微软雅黑" panose="020B0503020204020204" charset="-122"/>
            </a:endParaRPr>
          </a:p>
          <a:p>
            <a:pPr indent="0">
              <a:buFont typeface="+mj-ea"/>
              <a:buNone/>
            </a:pPr>
            <a:r>
              <a:rPr lang="en-US" altLang="zh-CN" b="1">
                <a:latin typeface="微软雅黑" panose="020B0503020204020204" charset="-122"/>
                <a:ea typeface="微软雅黑" panose="020B0503020204020204" charset="-122"/>
                <a:cs typeface="微软雅黑" panose="020B0503020204020204" charset="-122"/>
              </a:rPr>
              <a:t>2. </a:t>
            </a:r>
            <a:r>
              <a:rPr lang="zh-CN" altLang="en-US" b="1">
                <a:latin typeface="微软雅黑" panose="020B0503020204020204" charset="-122"/>
                <a:ea typeface="微软雅黑" panose="020B0503020204020204" charset="-122"/>
                <a:cs typeface="微软雅黑" panose="020B0503020204020204" charset="-122"/>
              </a:rPr>
              <a:t>上传已盖章的单位委托代扣款申请书（如无，可</a:t>
            </a:r>
            <a:r>
              <a:rPr lang="zh-CN" altLang="en-US" b="1">
                <a:latin typeface="微软雅黑" panose="020B0503020204020204" charset="-122"/>
                <a:ea typeface="微软雅黑" panose="020B0503020204020204" charset="-122"/>
                <a:cs typeface="微软雅黑" panose="020B0503020204020204" charset="-122"/>
                <a:sym typeface="+mn-ea"/>
              </a:rPr>
              <a:t>点击下载</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a:latin typeface="微软雅黑" panose="020B0503020204020204" charset="-122"/>
                <a:ea typeface="微软雅黑" panose="020B0503020204020204" charset="-122"/>
                <a:cs typeface="微软雅黑" panose="020B0503020204020204" charset="-122"/>
                <a:sym typeface="+mn-ea"/>
              </a:rPr>
              <a:t>委托代扣款申请表</a:t>
            </a:r>
            <a:r>
              <a:rPr lang="en-US" altLang="zh-CN" b="1">
                <a:latin typeface="微软雅黑" panose="020B0503020204020204" charset="-122"/>
                <a:ea typeface="微软雅黑" panose="020B0503020204020204" charset="-122"/>
                <a:cs typeface="微软雅黑" panose="020B0503020204020204" charset="-122"/>
                <a:sym typeface="+mn-ea"/>
              </a:rPr>
              <a:t>”</a:t>
            </a:r>
            <a:r>
              <a:rPr lang="zh-CN" altLang="en-US" b="1">
                <a:latin typeface="微软雅黑" panose="020B0503020204020204" charset="-122"/>
                <a:ea typeface="微软雅黑" panose="020B0503020204020204" charset="-122"/>
                <a:cs typeface="微软雅黑" panose="020B0503020204020204" charset="-122"/>
                <a:sym typeface="+mn-ea"/>
              </a:rPr>
              <a:t>样稿）</a:t>
            </a:r>
            <a:r>
              <a:rPr lang="zh-CN" altLang="en-US" b="1">
                <a:latin typeface="微软雅黑" panose="020B0503020204020204" charset="-122"/>
                <a:ea typeface="微软雅黑" panose="020B0503020204020204" charset="-122"/>
                <a:cs typeface="微软雅黑" panose="020B0503020204020204" charset="-122"/>
              </a:rPr>
              <a:t>。</a:t>
            </a:r>
            <a:endParaRPr lang="zh-CN" altLang="en-US" b="1">
              <a:latin typeface="微软雅黑" panose="020B0503020204020204" charset="-122"/>
              <a:ea typeface="微软雅黑" panose="020B0503020204020204" charset="-122"/>
              <a:cs typeface="微软雅黑" panose="020B0503020204020204" charset="-122"/>
            </a:endParaRPr>
          </a:p>
          <a:p>
            <a:pPr indent="0">
              <a:buFont typeface="+mj-ea"/>
              <a:buNone/>
            </a:pPr>
            <a:r>
              <a:rPr lang="en-US" altLang="zh-CN" b="1">
                <a:latin typeface="微软雅黑" panose="020B0503020204020204" charset="-122"/>
                <a:ea typeface="微软雅黑" panose="020B0503020204020204" charset="-122"/>
                <a:cs typeface="微软雅黑" panose="020B0503020204020204" charset="-122"/>
              </a:rPr>
              <a:t>3. </a:t>
            </a:r>
            <a:r>
              <a:rPr lang="zh-CN" altLang="en-US" b="1">
                <a:latin typeface="微软雅黑" panose="020B0503020204020204" charset="-122"/>
                <a:ea typeface="微软雅黑" panose="020B0503020204020204" charset="-122"/>
                <a:cs typeface="微软雅黑" panose="020B0503020204020204" charset="-122"/>
              </a:rPr>
              <a:t>信息确认无误、完成上传后，点击</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保存</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192" name="圆角矩形 4"/>
          <p:cNvSpPr/>
          <p:nvPr>
            <p:custDataLst>
              <p:tags r:id="rId7"/>
            </p:custDataLst>
          </p:nvPr>
        </p:nvSpPr>
        <p:spPr>
          <a:xfrm>
            <a:off x="7146925" y="4937125"/>
            <a:ext cx="1485265" cy="292100"/>
          </a:xfrm>
          <a:prstGeom prst="roundRect">
            <a:avLst/>
          </a:prstGeom>
          <a:noFill/>
          <a:ln w="28575"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3" name="右箭头 6"/>
          <p:cNvSpPr/>
          <p:nvPr>
            <p:custDataLst>
              <p:tags r:id="rId8"/>
            </p:custDataLst>
          </p:nvPr>
        </p:nvSpPr>
        <p:spPr>
          <a:xfrm rot="5400000">
            <a:off x="9150350" y="5515610"/>
            <a:ext cx="422275" cy="21463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4" name="右箭头 7"/>
          <p:cNvSpPr/>
          <p:nvPr>
            <p:custDataLst>
              <p:tags r:id="rId9"/>
            </p:custDataLst>
          </p:nvPr>
        </p:nvSpPr>
        <p:spPr>
          <a:xfrm rot="4080000">
            <a:off x="4014470" y="3402965"/>
            <a:ext cx="811530" cy="167005"/>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95" name="图片 8"/>
          <p:cNvPicPr>
            <a:picLocks noChangeAspect="1"/>
          </p:cNvPicPr>
          <p:nvPr>
            <p:custDataLst>
              <p:tags r:id="rId10"/>
            </p:custDataLst>
          </p:nvPr>
        </p:nvPicPr>
        <p:blipFill>
          <a:blip r:embed="rId11"/>
          <a:stretch>
            <a:fillRect/>
          </a:stretch>
        </p:blipFill>
        <p:spPr>
          <a:xfrm>
            <a:off x="9013825" y="1819910"/>
            <a:ext cx="2738120" cy="3867150"/>
          </a:xfrm>
          <a:prstGeom prst="rect">
            <a:avLst/>
          </a:prstGeom>
        </p:spPr>
      </p:pic>
      <p:sp>
        <p:nvSpPr>
          <p:cNvPr id="196" name="右箭头 9"/>
          <p:cNvSpPr/>
          <p:nvPr>
            <p:custDataLst>
              <p:tags r:id="rId12"/>
            </p:custDataLst>
          </p:nvPr>
        </p:nvSpPr>
        <p:spPr>
          <a:xfrm rot="18900000">
            <a:off x="8492490" y="4352925"/>
            <a:ext cx="1110615" cy="22479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7" name="矩形 11"/>
          <p:cNvSpPr/>
          <p:nvPr>
            <p:custDataLst>
              <p:tags r:id="rId13"/>
            </p:custDataLst>
          </p:nvPr>
        </p:nvSpPr>
        <p:spPr>
          <a:xfrm>
            <a:off x="6334760" y="4481830"/>
            <a:ext cx="862330" cy="424815"/>
          </a:xfrm>
          <a:prstGeom prst="rect">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98" name="右箭头 12"/>
          <p:cNvSpPr/>
          <p:nvPr>
            <p:custDataLst>
              <p:tags r:id="rId14"/>
            </p:custDataLst>
          </p:nvPr>
        </p:nvSpPr>
        <p:spPr>
          <a:xfrm rot="5400000" flipV="1">
            <a:off x="6579235" y="4010025"/>
            <a:ext cx="422275" cy="541020"/>
          </a:xfrm>
          <a:prstGeom prst="rightArrow">
            <a:avLst>
              <a:gd name="adj1" fmla="val 50000"/>
              <a:gd name="adj2" fmla="val 49849"/>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9" name="下箭头 13"/>
          <p:cNvSpPr/>
          <p:nvPr>
            <p:custDataLst>
              <p:tags r:id="rId15"/>
            </p:custDataLst>
          </p:nvPr>
        </p:nvSpPr>
        <p:spPr>
          <a:xfrm>
            <a:off x="4008755" y="2575560"/>
            <a:ext cx="257175" cy="267335"/>
          </a:xfrm>
          <a:prstGeom prst="down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86" name="文本框 5"/>
          <p:cNvSpPr txBox="1"/>
          <p:nvPr/>
        </p:nvSpPr>
        <p:spPr>
          <a:xfrm>
            <a:off x="1417320" y="901700"/>
            <a:ext cx="10201275" cy="1445260"/>
          </a:xfrm>
          <a:prstGeom prst="rect">
            <a:avLst/>
          </a:prstGeom>
          <a:noFill/>
        </p:spPr>
        <p:txBody>
          <a:bodyPr wrap="square" rtlCol="0">
            <a:spAutoFit/>
          </a:bodyPr>
          <a:p>
            <a:pPr indent="0">
              <a:lnSpc>
                <a:spcPct val="110000"/>
              </a:lnSpc>
              <a:buFont typeface="+mj-ea"/>
              <a:buNone/>
            </a:pPr>
            <a:r>
              <a:rPr lang="zh-CN" altLang="en-US" sz="2000" b="1">
                <a:latin typeface="微软雅黑" panose="020B0503020204020204" charset="-122"/>
                <a:ea typeface="微软雅黑" panose="020B0503020204020204" charset="-122"/>
              </a:rPr>
              <a:t>选择参保缴费方式：</a:t>
            </a:r>
            <a:endParaRPr lang="zh-CN" altLang="en-US" sz="2000" b="1">
              <a:latin typeface="微软雅黑" panose="020B0503020204020204" charset="-122"/>
              <a:ea typeface="微软雅黑" panose="020B0503020204020204" charset="-122"/>
            </a:endParaRPr>
          </a:p>
          <a:p>
            <a:pPr marL="342900" indent="-342900">
              <a:lnSpc>
                <a:spcPct val="110000"/>
              </a:lnSpc>
              <a:buFont typeface="+mj-ea"/>
              <a:buAutoNum type="circleNumDbPlain"/>
            </a:pPr>
            <a:r>
              <a:rPr lang="zh-CN" altLang="en-US" sz="2000" b="1">
                <a:latin typeface="微软雅黑" panose="020B0503020204020204" charset="-122"/>
                <a:ea typeface="微软雅黑" panose="020B0503020204020204" charset="-122"/>
              </a:rPr>
              <a:t>委托代扣款缴费参保（委托职保会向退休职工个人代扣）</a:t>
            </a:r>
            <a:endParaRPr lang="zh-CN" altLang="en-US" sz="2000" b="1">
              <a:latin typeface="微软雅黑" panose="020B0503020204020204" charset="-122"/>
              <a:ea typeface="微软雅黑" panose="020B0503020204020204" charset="-122"/>
            </a:endParaRPr>
          </a:p>
          <a:p>
            <a:pPr marL="342900" indent="-342900">
              <a:lnSpc>
                <a:spcPct val="110000"/>
              </a:lnSpc>
              <a:buFont typeface="+mj-ea"/>
              <a:buAutoNum type="circleNumDbPlain"/>
            </a:pPr>
            <a:r>
              <a:rPr lang="zh-CN" altLang="en-US" sz="2000" b="1">
                <a:latin typeface="微软雅黑" panose="020B0503020204020204" charset="-122"/>
                <a:ea typeface="微软雅黑" panose="020B0503020204020204" charset="-122"/>
              </a:rPr>
              <a:t>缴费凭证参保（单位出资参保，统一向职保会划款）</a:t>
            </a:r>
            <a:endParaRPr lang="zh-CN" altLang="en-US" sz="2000" b="1">
              <a:latin typeface="微软雅黑" panose="020B0503020204020204" charset="-122"/>
              <a:ea typeface="微软雅黑" panose="020B0503020204020204" charset="-122"/>
            </a:endParaRPr>
          </a:p>
          <a:p>
            <a:pPr indent="0">
              <a:lnSpc>
                <a:spcPct val="110000"/>
              </a:lnSpc>
              <a:buFont typeface="+mj-ea"/>
              <a:buNone/>
            </a:pPr>
            <a:r>
              <a:rPr lang="zh-CN" altLang="en-US" sz="2000" b="1">
                <a:solidFill>
                  <a:srgbClr val="FF0000"/>
                </a:solidFill>
                <a:highlight>
                  <a:srgbClr val="FFFF00"/>
                </a:highlight>
                <a:latin typeface="微软雅黑" panose="020B0503020204020204" charset="-122"/>
                <a:ea typeface="微软雅黑" panose="020B0503020204020204" charset="-122"/>
              </a:rPr>
              <a:t>（参保缴费方式一旦选择，不能修改，请慎重选择）</a:t>
            </a:r>
            <a:endParaRPr lang="en-US" altLang="zh-CN" sz="2000" b="1">
              <a:latin typeface="微软雅黑" panose="020B0503020204020204" charset="-122"/>
              <a:ea typeface="微软雅黑" panose="020B0503020204020204" charset="-122"/>
            </a:endParaRPr>
          </a:p>
        </p:txBody>
      </p:sp>
      <p:sp>
        <p:nvSpPr>
          <p:cNvPr id="160" name="文本框 2"/>
          <p:cNvSpPr txBox="1"/>
          <p:nvPr>
            <p:custDataLst>
              <p:tags r:id="rId1"/>
            </p:custDataLst>
          </p:nvPr>
        </p:nvSpPr>
        <p:spPr>
          <a:xfrm>
            <a:off x="749300" y="217170"/>
            <a:ext cx="10134600" cy="583565"/>
          </a:xfrm>
          <a:prstGeom prst="rect">
            <a:avLst/>
          </a:prstGeom>
          <a:noFill/>
        </p:spPr>
        <p:txBody>
          <a:bodyPr wrap="square" rtlCol="0">
            <a:spAutoFit/>
          </a:bodyPr>
          <a:p>
            <a:pPr algn="l">
              <a:buClrTx/>
              <a:buSzTx/>
              <a:buFontTx/>
            </a:pPr>
            <a:r>
              <a:rPr kumimoji="1" lang="zh-CN" altLang="en-US" sz="3200" b="1" dirty="0">
                <a:solidFill>
                  <a:srgbClr val="004AAD"/>
                </a:solidFill>
                <a:latin typeface="微软雅黑" panose="020B0503020204020204" charset="-122"/>
                <a:ea typeface="微软雅黑" panose="020B0503020204020204" charset="-122"/>
                <a:sym typeface="+mn-ea"/>
              </a:rPr>
              <a:t>（三）办理参保申请----</a:t>
            </a:r>
            <a:r>
              <a:rPr kumimoji="1" lang="en-US" altLang="zh-CN" sz="3200" b="1" dirty="0">
                <a:solidFill>
                  <a:srgbClr val="004AAD"/>
                </a:solidFill>
                <a:latin typeface="微软雅黑" panose="020B0503020204020204" charset="-122"/>
                <a:ea typeface="微软雅黑" panose="020B0503020204020204" charset="-122"/>
              </a:rPr>
              <a:t>3</a:t>
            </a:r>
            <a:r>
              <a:rPr kumimoji="1" lang="zh-CN" altLang="en-US" sz="3200" b="1" dirty="0">
                <a:solidFill>
                  <a:srgbClr val="004AAD"/>
                </a:solidFill>
                <a:latin typeface="微软雅黑" panose="020B0503020204020204" charset="-122"/>
                <a:ea typeface="微软雅黑" panose="020B0503020204020204" charset="-122"/>
              </a:rPr>
              <a:t>、选择参保缴费方式（凭证）</a:t>
            </a:r>
            <a:endParaRPr kumimoji="1" lang="en-US" altLang="zh-CN" sz="32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pic>
        <p:nvPicPr>
          <p:cNvPr id="177" name="图片 1" descr="K:/img/z2_20250430062728.pngz2_20250430062728"/>
          <p:cNvPicPr>
            <a:picLocks noChangeAspect="1"/>
          </p:cNvPicPr>
          <p:nvPr>
            <p:custDataLst>
              <p:tags r:id="rId2"/>
            </p:custDataLst>
          </p:nvPr>
        </p:nvPicPr>
        <p:blipFill>
          <a:blip r:embed="rId3"/>
          <a:srcRect l="630" r="630"/>
          <a:stretch>
            <a:fillRect/>
          </a:stretch>
        </p:blipFill>
        <p:spPr>
          <a:xfrm>
            <a:off x="2277745" y="2600960"/>
            <a:ext cx="9147175" cy="3903345"/>
          </a:xfrm>
          <a:prstGeom prst="rect">
            <a:avLst/>
          </a:prstGeom>
        </p:spPr>
      </p:pic>
      <p:pic>
        <p:nvPicPr>
          <p:cNvPr id="178" name="图片 3"/>
          <p:cNvPicPr>
            <a:picLocks noChangeAspect="1"/>
          </p:cNvPicPr>
          <p:nvPr>
            <p:custDataLst>
              <p:tags r:id="rId4"/>
            </p:custDataLst>
          </p:nvPr>
        </p:nvPicPr>
        <p:blipFill>
          <a:blip r:embed="rId5"/>
          <a:srcRect b="22017"/>
          <a:stretch>
            <a:fillRect/>
          </a:stretch>
        </p:blipFill>
        <p:spPr>
          <a:xfrm>
            <a:off x="902335" y="2600960"/>
            <a:ext cx="1422400" cy="3606800"/>
          </a:xfrm>
          <a:prstGeom prst="rect">
            <a:avLst/>
          </a:prstGeom>
        </p:spPr>
      </p:pic>
      <p:sp>
        <p:nvSpPr>
          <p:cNvPr id="180" name="下箭头 4"/>
          <p:cNvSpPr/>
          <p:nvPr>
            <p:custDataLst>
              <p:tags r:id="rId6"/>
            </p:custDataLst>
          </p:nvPr>
        </p:nvSpPr>
        <p:spPr>
          <a:xfrm>
            <a:off x="5528945" y="3268345"/>
            <a:ext cx="211455" cy="236220"/>
          </a:xfrm>
          <a:prstGeom prst="down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41" name=""/>
        <p:cNvGrpSpPr/>
        <p:nvPr/>
      </p:nvGrpSpPr>
      <p:grpSpPr>
        <a:xfrm>
          <a:off x="0" y="0"/>
          <a:ext cx="0" cy="0"/>
          <a:chOff x="0" y="0"/>
          <a:chExt cx="0" cy="0"/>
        </a:xfrm>
      </p:grpSpPr>
      <p:sp>
        <p:nvSpPr>
          <p:cNvPr id="76" name="三角形 15"/>
          <p:cNvSpPr/>
          <p:nvPr>
            <p:custDataLst>
              <p:tags r:id="rId2"/>
            </p:custDataLst>
          </p:nvPr>
        </p:nvSpPr>
        <p:spPr>
          <a:xfrm>
            <a:off x="686806"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3" name="文本框 10"/>
          <p:cNvSpPr txBox="1"/>
          <p:nvPr>
            <p:custDataLst>
              <p:tags r:id="rId3"/>
            </p:custDataLst>
          </p:nvPr>
        </p:nvSpPr>
        <p:spPr>
          <a:xfrm>
            <a:off x="977900" y="2624455"/>
            <a:ext cx="234442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选择参保类型</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4" name="矩形: 圆角 13"/>
          <p:cNvSpPr/>
          <p:nvPr>
            <p:custDataLst>
              <p:tags r:id="rId4"/>
            </p:custDataLst>
          </p:nvPr>
        </p:nvSpPr>
        <p:spPr>
          <a:xfrm>
            <a:off x="847090" y="285750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 name="三角形 15"/>
          <p:cNvSpPr/>
          <p:nvPr>
            <p:custDataLst>
              <p:tags r:id="rId5"/>
            </p:custDataLst>
          </p:nvPr>
        </p:nvSpPr>
        <p:spPr>
          <a:xfrm>
            <a:off x="3543850"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3" name="文本框 10"/>
          <p:cNvSpPr txBox="1"/>
          <p:nvPr>
            <p:custDataLst>
              <p:tags r:id="rId6"/>
            </p:custDataLst>
          </p:nvPr>
        </p:nvSpPr>
        <p:spPr>
          <a:xfrm>
            <a:off x="3835400" y="2624455"/>
            <a:ext cx="232727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维护单位信息</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6" name="三角形 15"/>
          <p:cNvSpPr/>
          <p:nvPr>
            <p:custDataLst>
              <p:tags r:id="rId7"/>
            </p:custDataLst>
          </p:nvPr>
        </p:nvSpPr>
        <p:spPr>
          <a:xfrm>
            <a:off x="6400893"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7" name="文本框 10"/>
          <p:cNvSpPr txBox="1"/>
          <p:nvPr>
            <p:custDataLst>
              <p:tags r:id="rId8"/>
            </p:custDataLst>
          </p:nvPr>
        </p:nvSpPr>
        <p:spPr>
          <a:xfrm>
            <a:off x="6692265" y="2624455"/>
            <a:ext cx="230060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选择参保方式</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9" name="三角形 15"/>
          <p:cNvSpPr/>
          <p:nvPr>
            <p:custDataLst>
              <p:tags r:id="rId9"/>
            </p:custDataLst>
          </p:nvPr>
        </p:nvSpPr>
        <p:spPr>
          <a:xfrm>
            <a:off x="9257935"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0" name="文本框 10"/>
          <p:cNvSpPr txBox="1"/>
          <p:nvPr>
            <p:custDataLst>
              <p:tags r:id="rId10"/>
            </p:custDataLst>
          </p:nvPr>
        </p:nvSpPr>
        <p:spPr>
          <a:xfrm>
            <a:off x="9549130" y="2624455"/>
            <a:ext cx="223456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rgbClr val="C00000"/>
                </a:solidFill>
                <a:latin typeface="Arial" panose="020B0604020202020204" pitchFamily="34" charset="0"/>
                <a:ea typeface="微软雅黑" panose="020B0503020204020204" charset="-122"/>
                <a:sym typeface="+mn-ea"/>
              </a:rPr>
              <a:t>梳理参保名单</a:t>
            </a:r>
            <a:endParaRPr lang="zh-CN" altLang="en-US" sz="2400" b="1" spc="240" dirty="0">
              <a:solidFill>
                <a:srgbClr val="C00000"/>
              </a:solidFill>
              <a:latin typeface="Arial" panose="020B0604020202020204" pitchFamily="34" charset="0"/>
              <a:ea typeface="微软雅黑" panose="020B0503020204020204" charset="-122"/>
              <a:sym typeface="+mn-ea"/>
            </a:endParaRPr>
          </a:p>
        </p:txBody>
      </p:sp>
      <p:sp>
        <p:nvSpPr>
          <p:cNvPr id="12" name="三角形 15"/>
          <p:cNvSpPr/>
          <p:nvPr>
            <p:custDataLst>
              <p:tags r:id="rId11"/>
            </p:custDataLst>
          </p:nvPr>
        </p:nvSpPr>
        <p:spPr>
          <a:xfrm>
            <a:off x="686806"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5" name="文本框 10"/>
          <p:cNvSpPr txBox="1"/>
          <p:nvPr>
            <p:custDataLst>
              <p:tags r:id="rId12"/>
            </p:custDataLst>
          </p:nvPr>
        </p:nvSpPr>
        <p:spPr>
          <a:xfrm>
            <a:off x="913130" y="3914775"/>
            <a:ext cx="263017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rPr>
              <a:t>（提出代扣申请）</a:t>
            </a:r>
            <a:endPar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7" name="三角形 15"/>
          <p:cNvSpPr/>
          <p:nvPr>
            <p:custDataLst>
              <p:tags r:id="rId13"/>
            </p:custDataLst>
          </p:nvPr>
        </p:nvSpPr>
        <p:spPr>
          <a:xfrm>
            <a:off x="3543850"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8" name="文本框 10"/>
          <p:cNvSpPr txBox="1"/>
          <p:nvPr>
            <p:custDataLst>
              <p:tags r:id="rId14"/>
            </p:custDataLst>
          </p:nvPr>
        </p:nvSpPr>
        <p:spPr>
          <a:xfrm>
            <a:off x="3846195" y="3914775"/>
            <a:ext cx="225298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rPr>
              <a:t>上传缴费凭证</a:t>
            </a:r>
            <a:endPar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20" name="三角形 15"/>
          <p:cNvSpPr/>
          <p:nvPr>
            <p:custDataLst>
              <p:tags r:id="rId15"/>
            </p:custDataLst>
          </p:nvPr>
        </p:nvSpPr>
        <p:spPr>
          <a:xfrm>
            <a:off x="6400893"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21" name="文本框 10"/>
          <p:cNvSpPr txBox="1"/>
          <p:nvPr>
            <p:custDataLst>
              <p:tags r:id="rId16"/>
            </p:custDataLst>
          </p:nvPr>
        </p:nvSpPr>
        <p:spPr>
          <a:xfrm>
            <a:off x="6692255" y="3914690"/>
            <a:ext cx="1992859" cy="1308719"/>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完成参保</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4" name="矩形: 圆角 13"/>
          <p:cNvSpPr/>
          <p:nvPr>
            <p:custDataLst>
              <p:tags r:id="rId17"/>
            </p:custDataLst>
          </p:nvPr>
        </p:nvSpPr>
        <p:spPr>
          <a:xfrm>
            <a:off x="3675380"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3" name="矩形: 圆角 13"/>
          <p:cNvSpPr/>
          <p:nvPr>
            <p:custDataLst>
              <p:tags r:id="rId18"/>
            </p:custDataLst>
          </p:nvPr>
        </p:nvSpPr>
        <p:spPr>
          <a:xfrm>
            <a:off x="651446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4" name="矩形: 圆角 13"/>
          <p:cNvSpPr/>
          <p:nvPr>
            <p:custDataLst>
              <p:tags r:id="rId19"/>
            </p:custDataLst>
          </p:nvPr>
        </p:nvSpPr>
        <p:spPr>
          <a:xfrm>
            <a:off x="934529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5" name="矩形: 圆角 13"/>
          <p:cNvSpPr/>
          <p:nvPr>
            <p:custDataLst>
              <p:tags r:id="rId20"/>
            </p:custDataLst>
          </p:nvPr>
        </p:nvSpPr>
        <p:spPr>
          <a:xfrm>
            <a:off x="83185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6" name="矩形: 圆角 13"/>
          <p:cNvSpPr/>
          <p:nvPr>
            <p:custDataLst>
              <p:tags r:id="rId21"/>
            </p:custDataLst>
          </p:nvPr>
        </p:nvSpPr>
        <p:spPr>
          <a:xfrm>
            <a:off x="368554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7" name="矩形: 圆角 13"/>
          <p:cNvSpPr/>
          <p:nvPr>
            <p:custDataLst>
              <p:tags r:id="rId22"/>
            </p:custDataLst>
          </p:nvPr>
        </p:nvSpPr>
        <p:spPr>
          <a:xfrm>
            <a:off x="651383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42" name="文本框 1"/>
          <p:cNvSpPr txBox="1"/>
          <p:nvPr>
            <p:custDataLst>
              <p:tags r:id="rId23"/>
            </p:custDataLst>
          </p:nvPr>
        </p:nvSpPr>
        <p:spPr>
          <a:xfrm>
            <a:off x="687070" y="1654810"/>
            <a:ext cx="8773160" cy="706755"/>
          </a:xfrm>
          <a:prstGeom prst="rect">
            <a:avLst/>
          </a:prstGeom>
          <a:noFill/>
        </p:spPr>
        <p:txBody>
          <a:bodyPr wrap="square" rtlCol="0">
            <a:spAutoFit/>
          </a:bodyPr>
          <a:p>
            <a:pPr algn="l">
              <a:buClrTx/>
              <a:buSzTx/>
              <a:buFontTx/>
            </a:pPr>
            <a:r>
              <a:rPr kumimoji="1" lang="zh-CN" altLang="en-US" sz="4000" b="1" dirty="0">
                <a:solidFill>
                  <a:srgbClr val="004AAD"/>
                </a:solidFill>
                <a:latin typeface="微软雅黑" panose="020B0503020204020204" charset="-122"/>
                <a:ea typeface="微软雅黑" panose="020B0503020204020204" charset="-122"/>
              </a:rPr>
              <a:t>三、</a:t>
            </a:r>
            <a:r>
              <a:rPr kumimoji="1" lang="zh-CN" altLang="en-US" sz="4000" b="1" dirty="0">
                <a:solidFill>
                  <a:srgbClr val="004AAD"/>
                </a:solidFill>
                <a:latin typeface="微软雅黑" panose="020B0503020204020204" charset="-122"/>
                <a:ea typeface="微软雅黑" panose="020B0503020204020204" charset="-122"/>
                <a:sym typeface="+mn-ea"/>
              </a:rPr>
              <a:t>办理</a:t>
            </a:r>
            <a:r>
              <a:rPr kumimoji="1" lang="zh-CN" altLang="en-US" sz="4000" b="1" dirty="0">
                <a:solidFill>
                  <a:srgbClr val="004AAD"/>
                </a:solidFill>
                <a:latin typeface="微软雅黑" panose="020B0503020204020204" charset="-122"/>
                <a:ea typeface="微软雅黑" panose="020B0503020204020204" charset="-122"/>
              </a:rPr>
              <a:t>参保申请</a:t>
            </a:r>
            <a:endParaRPr kumimoji="1" lang="zh-CN" altLang="en-US" sz="4000" b="1" dirty="0">
              <a:solidFill>
                <a:srgbClr val="004AAD"/>
              </a:solidFill>
              <a:latin typeface="微软雅黑" panose="020B0503020204020204" charset="-122"/>
              <a:ea typeface="微软雅黑" panose="020B0503020204020204"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203" name="文本框 5"/>
          <p:cNvSpPr txBox="1"/>
          <p:nvPr/>
        </p:nvSpPr>
        <p:spPr>
          <a:xfrm>
            <a:off x="1087755" y="934720"/>
            <a:ext cx="10530840" cy="1106805"/>
          </a:xfrm>
          <a:prstGeom prst="rect">
            <a:avLst/>
          </a:prstGeom>
          <a:noFill/>
        </p:spPr>
        <p:txBody>
          <a:bodyPr wrap="square" rtlCol="0">
            <a:spAutoFit/>
          </a:bodyPr>
          <a:p>
            <a:pPr indent="0">
              <a:buFont typeface="+mj-ea"/>
              <a:buNone/>
            </a:pPr>
            <a:r>
              <a:rPr lang="zh-CN" altLang="en-US" sz="2200" b="1">
                <a:latin typeface="微软雅黑" panose="020B0503020204020204" charset="-122"/>
                <a:ea typeface="微软雅黑" panose="020B0503020204020204" charset="-122"/>
                <a:cs typeface="微软雅黑" panose="020B0503020204020204" charset="-122"/>
                <a:sym typeface="+mn-ea"/>
              </a:rPr>
              <a:t>添加参保人员，有两种方式：</a:t>
            </a:r>
            <a:endParaRPr lang="zh-CN" altLang="en-US" sz="2200" b="1">
              <a:latin typeface="微软雅黑" panose="020B0503020204020204" charset="-122"/>
              <a:ea typeface="微软雅黑" panose="020B0503020204020204" charset="-122"/>
              <a:cs typeface="微软雅黑" panose="020B0503020204020204" charset="-122"/>
              <a:sym typeface="+mn-ea"/>
            </a:endParaRPr>
          </a:p>
          <a:p>
            <a:pPr indent="0">
              <a:buFont typeface="+mj-ea"/>
              <a:buNone/>
            </a:pPr>
            <a:r>
              <a:rPr lang="zh-CN" altLang="en-US" sz="2200" b="1">
                <a:latin typeface="微软雅黑" panose="020B0503020204020204" charset="-122"/>
                <a:ea typeface="微软雅黑" panose="020B0503020204020204" charset="-122"/>
                <a:cs typeface="微软雅黑" panose="020B0503020204020204" charset="-122"/>
                <a:sym typeface="+mn-ea"/>
              </a:rPr>
              <a:t>【方式</a:t>
            </a:r>
            <a:r>
              <a:rPr lang="en-US" altLang="zh-CN" sz="2200" b="1">
                <a:latin typeface="微软雅黑" panose="020B0503020204020204" charset="-122"/>
                <a:ea typeface="微软雅黑" panose="020B0503020204020204" charset="-122"/>
                <a:cs typeface="微软雅黑" panose="020B0503020204020204" charset="-122"/>
                <a:sym typeface="+mn-ea"/>
              </a:rPr>
              <a:t>1</a:t>
            </a:r>
            <a:r>
              <a:rPr lang="zh-CN" altLang="en-US" sz="2200" b="1">
                <a:latin typeface="微软雅黑" panose="020B0503020204020204" charset="-122"/>
                <a:ea typeface="微软雅黑" panose="020B0503020204020204" charset="-122"/>
                <a:cs typeface="微软雅黑" panose="020B0503020204020204" charset="-122"/>
                <a:sym typeface="+mn-ea"/>
              </a:rPr>
              <a:t>：</a:t>
            </a:r>
            <a:r>
              <a:rPr lang="zh-CN" altLang="en-US" sz="2200" b="1">
                <a:solidFill>
                  <a:srgbClr val="C00000"/>
                </a:solidFill>
                <a:latin typeface="微软雅黑" panose="020B0503020204020204" charset="-122"/>
                <a:ea typeface="微软雅黑" panose="020B0503020204020204" charset="-122"/>
                <a:cs typeface="微软雅黑" panose="020B0503020204020204" charset="-122"/>
                <a:sym typeface="+mn-ea"/>
              </a:rPr>
              <a:t>导入参保名单</a:t>
            </a:r>
            <a:r>
              <a:rPr lang="zh-CN" altLang="en-US" sz="2200" b="1">
                <a:latin typeface="微软雅黑" panose="020B0503020204020204" charset="-122"/>
                <a:ea typeface="微软雅黑" panose="020B0503020204020204" charset="-122"/>
                <a:cs typeface="微软雅黑" panose="020B0503020204020204" charset="-122"/>
                <a:sym typeface="+mn-ea"/>
              </a:rPr>
              <a:t>】，从本地电脑上传参保人员表格，适合批量导入；</a:t>
            </a:r>
            <a:endParaRPr lang="zh-CN" altLang="en-US" sz="2200" b="1">
              <a:latin typeface="微软雅黑" panose="020B0503020204020204" charset="-122"/>
              <a:ea typeface="微软雅黑" panose="020B0503020204020204" charset="-122"/>
              <a:cs typeface="微软雅黑" panose="020B0503020204020204" charset="-122"/>
              <a:sym typeface="+mn-ea"/>
            </a:endParaRPr>
          </a:p>
          <a:p>
            <a:pPr indent="0">
              <a:buFont typeface="+mj-ea"/>
              <a:buNone/>
            </a:pPr>
            <a:r>
              <a:rPr lang="zh-CN" altLang="en-US" sz="2200" b="1">
                <a:latin typeface="微软雅黑" panose="020B0503020204020204" charset="-122"/>
                <a:ea typeface="微软雅黑" panose="020B0503020204020204" charset="-122"/>
                <a:cs typeface="微软雅黑" panose="020B0503020204020204" charset="-122"/>
                <a:sym typeface="+mn-ea"/>
              </a:rPr>
              <a:t>【方式</a:t>
            </a:r>
            <a:r>
              <a:rPr lang="en-US" altLang="zh-CN" sz="2200" b="1">
                <a:latin typeface="微软雅黑" panose="020B0503020204020204" charset="-122"/>
                <a:ea typeface="微软雅黑" panose="020B0503020204020204" charset="-122"/>
                <a:cs typeface="微软雅黑" panose="020B0503020204020204" charset="-122"/>
                <a:sym typeface="+mn-ea"/>
              </a:rPr>
              <a:t>2</a:t>
            </a:r>
            <a:r>
              <a:rPr lang="zh-CN" altLang="en-US" sz="2200" b="1">
                <a:latin typeface="微软雅黑" panose="020B0503020204020204" charset="-122"/>
                <a:ea typeface="微软雅黑" panose="020B0503020204020204" charset="-122"/>
                <a:cs typeface="微软雅黑" panose="020B0503020204020204" charset="-122"/>
                <a:sym typeface="+mn-ea"/>
              </a:rPr>
              <a:t>：</a:t>
            </a:r>
            <a:r>
              <a:rPr lang="zh-CN" altLang="en-US" sz="2200" b="1">
                <a:solidFill>
                  <a:srgbClr val="C00000"/>
                </a:solidFill>
                <a:latin typeface="微软雅黑" panose="020B0503020204020204" charset="-122"/>
                <a:ea typeface="微软雅黑" panose="020B0503020204020204" charset="-122"/>
                <a:cs typeface="微软雅黑" panose="020B0503020204020204" charset="-122"/>
                <a:sym typeface="+mn-ea"/>
              </a:rPr>
              <a:t>新增参保人员</a:t>
            </a:r>
            <a:r>
              <a:rPr lang="zh-CN" altLang="en-US" sz="2200" b="1">
                <a:latin typeface="微软雅黑" panose="020B0503020204020204" charset="-122"/>
                <a:ea typeface="微软雅黑" panose="020B0503020204020204" charset="-122"/>
                <a:cs typeface="微软雅黑" panose="020B0503020204020204" charset="-122"/>
                <a:sym typeface="+mn-ea"/>
              </a:rPr>
              <a:t>】，单条编辑输入人员信息，适合新增单人；</a:t>
            </a:r>
            <a:endParaRPr lang="zh-CN" altLang="en-US" sz="2200" b="1">
              <a:latin typeface="微软雅黑" panose="020B0503020204020204" charset="-122"/>
              <a:ea typeface="微软雅黑" panose="020B0503020204020204" charset="-122"/>
              <a:cs typeface="微软雅黑" panose="020B0503020204020204" charset="-122"/>
            </a:endParaRPr>
          </a:p>
        </p:txBody>
      </p:sp>
      <p:sp>
        <p:nvSpPr>
          <p:cNvPr id="160" name="文本框 2"/>
          <p:cNvSpPr txBox="1"/>
          <p:nvPr>
            <p:custDataLst>
              <p:tags r:id="rId1"/>
            </p:custDataLst>
          </p:nvPr>
        </p:nvSpPr>
        <p:spPr>
          <a:xfrm>
            <a:off x="836930" y="184150"/>
            <a:ext cx="10134600" cy="583565"/>
          </a:xfrm>
          <a:prstGeom prst="rect">
            <a:avLst/>
          </a:prstGeom>
          <a:noFill/>
        </p:spPr>
        <p:txBody>
          <a:bodyPr wrap="square" rtlCol="0">
            <a:spAutoFit/>
          </a:bodyPr>
          <a:p>
            <a:pPr algn="l">
              <a:buClrTx/>
              <a:buSzTx/>
              <a:buFontTx/>
            </a:pPr>
            <a:r>
              <a:rPr kumimoji="1" lang="zh-CN" altLang="en-US" sz="3200" b="1" dirty="0">
                <a:solidFill>
                  <a:srgbClr val="004AAD"/>
                </a:solidFill>
                <a:latin typeface="微软雅黑" panose="020B0503020204020204" charset="-122"/>
                <a:ea typeface="微软雅黑" panose="020B0503020204020204" charset="-122"/>
                <a:sym typeface="+mn-ea"/>
              </a:rPr>
              <a:t>（三）梳理参保名单----</a:t>
            </a:r>
            <a:r>
              <a:rPr kumimoji="1" lang="en-US" altLang="zh-CN" sz="3200" b="1" dirty="0">
                <a:solidFill>
                  <a:srgbClr val="004AAD"/>
                </a:solidFill>
                <a:latin typeface="微软雅黑" panose="020B0503020204020204" charset="-122"/>
                <a:ea typeface="微软雅黑" panose="020B0503020204020204" charset="-122"/>
              </a:rPr>
              <a:t>1</a:t>
            </a:r>
            <a:r>
              <a:rPr kumimoji="1" lang="zh-CN" altLang="en-US" sz="3200" b="1" dirty="0">
                <a:solidFill>
                  <a:srgbClr val="004AAD"/>
                </a:solidFill>
                <a:latin typeface="微软雅黑" panose="020B0503020204020204" charset="-122"/>
                <a:ea typeface="微软雅黑" panose="020B0503020204020204" charset="-122"/>
              </a:rPr>
              <a:t>、添加参保人员</a:t>
            </a:r>
            <a:endParaRPr kumimoji="1" lang="en-US" altLang="zh-CN" sz="32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pic>
        <p:nvPicPr>
          <p:cNvPr id="248" name="图片 4"/>
          <p:cNvPicPr>
            <a:picLocks noChangeAspect="1"/>
          </p:cNvPicPr>
          <p:nvPr>
            <p:custDataLst>
              <p:tags r:id="rId2"/>
            </p:custDataLst>
          </p:nvPr>
        </p:nvPicPr>
        <p:blipFill>
          <a:blip r:embed="rId3"/>
          <a:stretch>
            <a:fillRect/>
          </a:stretch>
        </p:blipFill>
        <p:spPr>
          <a:xfrm>
            <a:off x="993140" y="2168525"/>
            <a:ext cx="1400810" cy="4553585"/>
          </a:xfrm>
          <a:prstGeom prst="rect">
            <a:avLst/>
          </a:prstGeom>
        </p:spPr>
      </p:pic>
      <p:pic>
        <p:nvPicPr>
          <p:cNvPr id="249" name="图片 5"/>
          <p:cNvPicPr>
            <a:picLocks noChangeAspect="1"/>
          </p:cNvPicPr>
          <p:nvPr>
            <p:custDataLst>
              <p:tags r:id="rId4"/>
            </p:custDataLst>
          </p:nvPr>
        </p:nvPicPr>
        <p:blipFill>
          <a:blip r:embed="rId5"/>
          <a:stretch>
            <a:fillRect/>
          </a:stretch>
        </p:blipFill>
        <p:spPr>
          <a:xfrm>
            <a:off x="2393950" y="2494915"/>
            <a:ext cx="9692005" cy="3786505"/>
          </a:xfrm>
          <a:prstGeom prst="rect">
            <a:avLst/>
          </a:prstGeom>
        </p:spPr>
      </p:pic>
      <p:sp>
        <p:nvSpPr>
          <p:cNvPr id="250" name="圆角矩形 16"/>
          <p:cNvSpPr/>
          <p:nvPr>
            <p:custDataLst>
              <p:tags r:id="rId6"/>
            </p:custDataLst>
          </p:nvPr>
        </p:nvSpPr>
        <p:spPr>
          <a:xfrm>
            <a:off x="3656965" y="3646805"/>
            <a:ext cx="2209165" cy="316800"/>
          </a:xfrm>
          <a:prstGeom prst="roundRect">
            <a:avLst/>
          </a:prstGeom>
          <a:noFill/>
          <a:ln w="28575"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圆角矩形 17"/>
          <p:cNvSpPr/>
          <p:nvPr>
            <p:custDataLst>
              <p:tags r:id="rId7"/>
            </p:custDataLst>
          </p:nvPr>
        </p:nvSpPr>
        <p:spPr>
          <a:xfrm>
            <a:off x="3354070" y="5437505"/>
            <a:ext cx="1494155" cy="23050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203" name="文本框 5"/>
          <p:cNvSpPr txBox="1"/>
          <p:nvPr/>
        </p:nvSpPr>
        <p:spPr>
          <a:xfrm>
            <a:off x="1087755" y="923925"/>
            <a:ext cx="10530840" cy="1198880"/>
          </a:xfrm>
          <a:prstGeom prst="rect">
            <a:avLst/>
          </a:prstGeom>
          <a:noFill/>
        </p:spPr>
        <p:txBody>
          <a:bodyPr wrap="square" rtlCol="0">
            <a:spAutoFit/>
          </a:bodyPr>
          <a:p>
            <a:pPr indent="0">
              <a:lnSpc>
                <a:spcPct val="120000"/>
              </a:lnSpc>
              <a:buFont typeface="+mj-ea"/>
              <a:buNone/>
            </a:pPr>
            <a:r>
              <a:rPr lang="zh-CN" altLang="en-US" sz="2000" b="1">
                <a:latin typeface="微软雅黑" panose="020B0503020204020204" charset="-122"/>
                <a:ea typeface="微软雅黑" panose="020B0503020204020204" charset="-122"/>
                <a:cs typeface="微软雅黑" panose="020B0503020204020204" charset="-122"/>
                <a:sym typeface="+mn-ea"/>
              </a:rPr>
              <a:t>点击</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【方式</a:t>
            </a:r>
            <a:r>
              <a:rPr lang="en-US" altLang="zh-CN" sz="2000" b="1">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：导入参保名单】</a:t>
            </a:r>
            <a:endParaRPr lang="zh-CN" altLang="en-US" sz="2000" b="1">
              <a:latin typeface="微软雅黑" panose="020B0503020204020204" charset="-122"/>
              <a:ea typeface="微软雅黑" panose="020B0503020204020204" charset="-122"/>
              <a:cs typeface="微软雅黑" panose="020B0503020204020204" charset="-122"/>
              <a:sym typeface="+mn-ea"/>
            </a:endParaRPr>
          </a:p>
          <a:p>
            <a:pPr indent="0">
              <a:lnSpc>
                <a:spcPct val="120000"/>
              </a:lnSpc>
              <a:buFont typeface="+mj-ea"/>
              <a:buNone/>
            </a:pPr>
            <a:r>
              <a:rPr lang="zh-CN" altLang="en-US" sz="2000" b="1">
                <a:latin typeface="微软雅黑" panose="020B0503020204020204" charset="-122"/>
                <a:ea typeface="微软雅黑" panose="020B0503020204020204" charset="-122"/>
                <a:cs typeface="微软雅黑" panose="020B0503020204020204" charset="-122"/>
                <a:sym typeface="+mn-ea"/>
              </a:rPr>
              <a:t>点击【上传文件】，从本地电脑上传已准备好的人员名单表格（需与模板格式一致）；</a:t>
            </a:r>
            <a:endParaRPr lang="zh-CN" altLang="en-US" sz="2000" b="1">
              <a:latin typeface="微软雅黑" panose="020B0503020204020204" charset="-122"/>
              <a:ea typeface="微软雅黑" panose="020B0503020204020204" charset="-122"/>
              <a:cs typeface="微软雅黑" panose="020B0503020204020204" charset="-122"/>
              <a:sym typeface="+mn-ea"/>
            </a:endParaRPr>
          </a:p>
          <a:p>
            <a:pPr indent="0">
              <a:lnSpc>
                <a:spcPct val="120000"/>
              </a:lnSpc>
              <a:buFont typeface="+mj-ea"/>
              <a:buNone/>
            </a:pPr>
            <a:r>
              <a:rPr lang="zh-CN" altLang="en-US" sz="2000" b="1">
                <a:latin typeface="微软雅黑" panose="020B0503020204020204" charset="-122"/>
                <a:ea typeface="微软雅黑" panose="020B0503020204020204" charset="-122"/>
                <a:cs typeface="微软雅黑" panose="020B0503020204020204" charset="-122"/>
                <a:sym typeface="+mn-ea"/>
              </a:rPr>
              <a:t>如无表格模板，可点击【下载参保名单导入模板】，下载表格模板。</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160" name="文本框 2"/>
          <p:cNvSpPr txBox="1"/>
          <p:nvPr>
            <p:custDataLst>
              <p:tags r:id="rId1"/>
            </p:custDataLst>
          </p:nvPr>
        </p:nvSpPr>
        <p:spPr>
          <a:xfrm>
            <a:off x="836930" y="184150"/>
            <a:ext cx="10134600" cy="583565"/>
          </a:xfrm>
          <a:prstGeom prst="rect">
            <a:avLst/>
          </a:prstGeom>
          <a:noFill/>
        </p:spPr>
        <p:txBody>
          <a:bodyPr wrap="square" rtlCol="0">
            <a:spAutoFit/>
          </a:bodyPr>
          <a:p>
            <a:pPr algn="l">
              <a:buClrTx/>
              <a:buSzTx/>
              <a:buFontTx/>
            </a:pPr>
            <a:r>
              <a:rPr kumimoji="1" lang="zh-CN" altLang="en-US" sz="3200" b="1" dirty="0">
                <a:solidFill>
                  <a:srgbClr val="004AAD"/>
                </a:solidFill>
                <a:latin typeface="微软雅黑" panose="020B0503020204020204" charset="-122"/>
                <a:ea typeface="微软雅黑" panose="020B0503020204020204" charset="-122"/>
                <a:sym typeface="+mn-ea"/>
              </a:rPr>
              <a:t>（三）梳理参保名单----</a:t>
            </a:r>
            <a:r>
              <a:rPr kumimoji="1" lang="en-US" altLang="zh-CN" sz="3200" b="1" dirty="0">
                <a:solidFill>
                  <a:srgbClr val="004AAD"/>
                </a:solidFill>
                <a:latin typeface="微软雅黑" panose="020B0503020204020204" charset="-122"/>
                <a:ea typeface="微软雅黑" panose="020B0503020204020204" charset="-122"/>
              </a:rPr>
              <a:t>1</a:t>
            </a:r>
            <a:r>
              <a:rPr kumimoji="1" lang="zh-CN" altLang="en-US" sz="3200" b="1" dirty="0">
                <a:solidFill>
                  <a:srgbClr val="004AAD"/>
                </a:solidFill>
                <a:latin typeface="微软雅黑" panose="020B0503020204020204" charset="-122"/>
                <a:ea typeface="微软雅黑" panose="020B0503020204020204" charset="-122"/>
              </a:rPr>
              <a:t>、添加参保人员（导入）</a:t>
            </a:r>
            <a:endParaRPr kumimoji="1" lang="en-US" altLang="zh-CN" sz="32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pic>
        <p:nvPicPr>
          <p:cNvPr id="211" name="图片 8"/>
          <p:cNvPicPr>
            <a:picLocks noChangeAspect="1"/>
          </p:cNvPicPr>
          <p:nvPr>
            <p:custDataLst>
              <p:tags r:id="rId2"/>
            </p:custDataLst>
          </p:nvPr>
        </p:nvPicPr>
        <p:blipFill>
          <a:blip r:embed="rId3"/>
          <a:stretch>
            <a:fillRect/>
          </a:stretch>
        </p:blipFill>
        <p:spPr>
          <a:xfrm>
            <a:off x="1087755" y="4572635"/>
            <a:ext cx="10057765" cy="1101090"/>
          </a:xfrm>
          <a:prstGeom prst="rect">
            <a:avLst/>
          </a:prstGeom>
        </p:spPr>
      </p:pic>
      <p:sp>
        <p:nvSpPr>
          <p:cNvPr id="212" name="矩形 1"/>
          <p:cNvSpPr/>
          <p:nvPr>
            <p:custDataLst>
              <p:tags r:id="rId4"/>
            </p:custDataLst>
          </p:nvPr>
        </p:nvSpPr>
        <p:spPr>
          <a:xfrm>
            <a:off x="4029075" y="3547110"/>
            <a:ext cx="695325" cy="39814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3" name="文本框 6"/>
          <p:cNvSpPr txBox="1"/>
          <p:nvPr>
            <p:custDataLst>
              <p:tags r:id="rId5"/>
            </p:custDataLst>
          </p:nvPr>
        </p:nvSpPr>
        <p:spPr>
          <a:xfrm>
            <a:off x="934085" y="5883910"/>
            <a:ext cx="8223885" cy="922020"/>
          </a:xfrm>
          <a:prstGeom prst="rect">
            <a:avLst/>
          </a:prstGeom>
          <a:noFill/>
        </p:spPr>
        <p:txBody>
          <a:bodyPr wrap="square" rtlCol="0">
            <a:spAutoFit/>
          </a:bodyPr>
          <a:p>
            <a:pPr indent="0">
              <a:buFont typeface="+mj-ea"/>
              <a:buNone/>
            </a:pPr>
            <a:r>
              <a:rPr lang="en-US" altLang="zh-CN" b="1">
                <a:solidFill>
                  <a:srgbClr val="C00000"/>
                </a:solidFill>
                <a:latin typeface="微软雅黑" panose="020B0503020204020204" charset="-122"/>
                <a:ea typeface="微软雅黑" panose="020B0503020204020204" charset="-122"/>
                <a:cs typeface="微软雅黑" panose="020B0503020204020204" charset="-122"/>
              </a:rPr>
              <a:t>※</a:t>
            </a:r>
            <a:r>
              <a:rPr lang="zh-CN" altLang="en-US" b="1">
                <a:solidFill>
                  <a:schemeClr val="tx1"/>
                </a:solidFill>
                <a:latin typeface="微软雅黑" panose="020B0503020204020204" charset="-122"/>
                <a:ea typeface="微软雅黑" panose="020B0503020204020204" charset="-122"/>
                <a:cs typeface="微软雅黑" panose="020B0503020204020204" charset="-122"/>
              </a:rPr>
              <a:t>打</a:t>
            </a:r>
            <a:r>
              <a:rPr lang="en-US" altLang="zh-CN"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列为</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mn-ea"/>
              </a:rPr>
              <a:t>必填项</a:t>
            </a:r>
            <a:endParaRPr lang="zh-CN" altLang="en-US" b="1">
              <a:latin typeface="微软雅黑" panose="020B0503020204020204" charset="-122"/>
              <a:ea typeface="微软雅黑" panose="020B0503020204020204" charset="-122"/>
              <a:cs typeface="微软雅黑" panose="020B0503020204020204" charset="-122"/>
              <a:sym typeface="+mn-ea"/>
            </a:endParaRPr>
          </a:p>
          <a:p>
            <a:pPr indent="0">
              <a:buFont typeface="+mj-ea"/>
              <a:buNone/>
            </a:pPr>
            <a:r>
              <a:rPr lang="en-US" altLang="zh-CN"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tx1"/>
                </a:solidFill>
                <a:latin typeface="微软雅黑" panose="020B0503020204020204" charset="-122"/>
                <a:ea typeface="微软雅黑" panose="020B0503020204020204" charset="-122"/>
                <a:cs typeface="微软雅黑" panose="020B0503020204020204" charset="-122"/>
              </a:rPr>
              <a:t>证件类型为</a:t>
            </a:r>
            <a:r>
              <a:rPr lang="zh-CN" altLang="en-US" b="1">
                <a:solidFill>
                  <a:srgbClr val="C00000"/>
                </a:solidFill>
                <a:latin typeface="微软雅黑" panose="020B0503020204020204" charset="-122"/>
                <a:ea typeface="微软雅黑" panose="020B0503020204020204" charset="-122"/>
                <a:cs typeface="微软雅黑" panose="020B0503020204020204" charset="-122"/>
              </a:rPr>
              <a:t>非身份证</a:t>
            </a:r>
            <a:r>
              <a:rPr lang="zh-CN" altLang="en-US" b="1">
                <a:solidFill>
                  <a:schemeClr val="tx1"/>
                </a:solidFill>
                <a:latin typeface="微软雅黑" panose="020B0503020204020204" charset="-122"/>
                <a:ea typeface="微软雅黑" panose="020B0503020204020204" charset="-122"/>
                <a:cs typeface="微软雅黑" panose="020B0503020204020204" charset="-122"/>
              </a:rPr>
              <a:t>的（如护照、港澳台居住证等），</a:t>
            </a:r>
            <a:r>
              <a:rPr lang="zh-CN" altLang="en-US" b="1">
                <a:solidFill>
                  <a:srgbClr val="C00000"/>
                </a:solidFill>
                <a:latin typeface="微软雅黑" panose="020B0503020204020204" charset="-122"/>
                <a:ea typeface="微软雅黑" panose="020B0503020204020204" charset="-122"/>
                <a:cs typeface="微软雅黑" panose="020B0503020204020204" charset="-122"/>
              </a:rPr>
              <a:t>出生日期和性别</a:t>
            </a:r>
            <a:r>
              <a:rPr lang="zh-CN" altLang="en-US" b="1">
                <a:solidFill>
                  <a:schemeClr val="tx1"/>
                </a:solidFill>
                <a:latin typeface="微软雅黑" panose="020B0503020204020204" charset="-122"/>
                <a:ea typeface="微软雅黑" panose="020B0503020204020204" charset="-122"/>
                <a:cs typeface="微软雅黑" panose="020B0503020204020204" charset="-122"/>
              </a:rPr>
              <a:t>为必填</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a:p>
            <a:pPr indent="0">
              <a:buFont typeface="+mj-ea"/>
              <a:buNone/>
            </a:pPr>
            <a:r>
              <a:rPr lang="en-US" altLang="zh-CN" b="1">
                <a:solidFill>
                  <a:schemeClr val="tx1"/>
                </a:solidFill>
                <a:latin typeface="微软雅黑" panose="020B0503020204020204" charset="-122"/>
                <a:ea typeface="微软雅黑" panose="020B0503020204020204" charset="-122"/>
                <a:cs typeface="微软雅黑" panose="020B0503020204020204" charset="-122"/>
              </a:rPr>
              <a:t>※</a:t>
            </a:r>
            <a:r>
              <a:rPr lang="zh-CN" altLang="en-US" b="1">
                <a:solidFill>
                  <a:schemeClr val="tx1"/>
                </a:solidFill>
                <a:latin typeface="微软雅黑" panose="020B0503020204020204" charset="-122"/>
                <a:ea typeface="微软雅黑" panose="020B0503020204020204" charset="-122"/>
                <a:cs typeface="微软雅黑" panose="020B0503020204020204" charset="-122"/>
              </a:rPr>
              <a:t>请保持模板表格</a:t>
            </a:r>
            <a:r>
              <a:rPr lang="zh-CN" altLang="en-US" b="1">
                <a:solidFill>
                  <a:srgbClr val="C00000"/>
                </a:solidFill>
                <a:latin typeface="微软雅黑" panose="020B0503020204020204" charset="-122"/>
                <a:ea typeface="微软雅黑" panose="020B0503020204020204" charset="-122"/>
                <a:cs typeface="微软雅黑" panose="020B0503020204020204" charset="-122"/>
              </a:rPr>
              <a:t>格式不变</a:t>
            </a:r>
            <a:r>
              <a:rPr lang="zh-CN" altLang="en-US" b="1">
                <a:solidFill>
                  <a:schemeClr val="tx1"/>
                </a:solidFill>
                <a:latin typeface="微软雅黑" panose="020B0503020204020204" charset="-122"/>
                <a:ea typeface="微软雅黑" panose="020B0503020204020204" charset="-122"/>
                <a:cs typeface="微软雅黑" panose="020B0503020204020204" charset="-122"/>
              </a:rPr>
              <a:t>，否则会上传失败</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14" name="圆角矩形 11"/>
          <p:cNvSpPr/>
          <p:nvPr>
            <p:custDataLst>
              <p:tags r:id="rId6"/>
            </p:custDataLst>
          </p:nvPr>
        </p:nvSpPr>
        <p:spPr>
          <a:xfrm>
            <a:off x="2317750" y="5256530"/>
            <a:ext cx="1320165" cy="390525"/>
          </a:xfrm>
          <a:prstGeom prst="roundRect">
            <a:avLst/>
          </a:prstGeom>
          <a:noFill/>
          <a:ln w="28575"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16" name="图片 14"/>
          <p:cNvPicPr>
            <a:picLocks noChangeAspect="1"/>
          </p:cNvPicPr>
          <p:nvPr>
            <p:custDataLst>
              <p:tags r:id="rId7"/>
            </p:custDataLst>
          </p:nvPr>
        </p:nvPicPr>
        <p:blipFill>
          <a:blip r:embed="rId8"/>
          <a:stretch>
            <a:fillRect/>
          </a:stretch>
        </p:blipFill>
        <p:spPr>
          <a:xfrm>
            <a:off x="1087755" y="2250440"/>
            <a:ext cx="7032625" cy="2288540"/>
          </a:xfrm>
          <a:prstGeom prst="rect">
            <a:avLst/>
          </a:prstGeom>
        </p:spPr>
      </p:pic>
      <p:sp>
        <p:nvSpPr>
          <p:cNvPr id="218" name="圆角矩形 16"/>
          <p:cNvSpPr/>
          <p:nvPr>
            <p:custDataLst>
              <p:tags r:id="rId9"/>
            </p:custDataLst>
          </p:nvPr>
        </p:nvSpPr>
        <p:spPr>
          <a:xfrm>
            <a:off x="5273675" y="3489960"/>
            <a:ext cx="1485265" cy="390525"/>
          </a:xfrm>
          <a:prstGeom prst="roundRect">
            <a:avLst/>
          </a:prstGeom>
          <a:noFill/>
          <a:ln w="28575"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9" name="圆角矩形 17"/>
          <p:cNvSpPr/>
          <p:nvPr>
            <p:custDataLst>
              <p:tags r:id="rId10"/>
            </p:custDataLst>
          </p:nvPr>
        </p:nvSpPr>
        <p:spPr>
          <a:xfrm>
            <a:off x="9553575" y="4631055"/>
            <a:ext cx="1485265" cy="606425"/>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0" name="右箭头 18"/>
          <p:cNvSpPr/>
          <p:nvPr>
            <p:custDataLst>
              <p:tags r:id="rId11"/>
            </p:custDataLst>
          </p:nvPr>
        </p:nvSpPr>
        <p:spPr>
          <a:xfrm rot="16200000">
            <a:off x="10021570" y="5431790"/>
            <a:ext cx="548005" cy="21463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1" name="文本框 19"/>
          <p:cNvSpPr txBox="1"/>
          <p:nvPr>
            <p:custDataLst>
              <p:tags r:id="rId12"/>
            </p:custDataLst>
          </p:nvPr>
        </p:nvSpPr>
        <p:spPr>
          <a:xfrm>
            <a:off x="9872345" y="5799455"/>
            <a:ext cx="2319655" cy="922020"/>
          </a:xfrm>
          <a:prstGeom prst="rect">
            <a:avLst/>
          </a:prstGeom>
          <a:noFill/>
        </p:spPr>
        <p:txBody>
          <a:bodyPr wrap="square" rtlCol="0">
            <a:spAutoFit/>
          </a:bodyPr>
          <a:p>
            <a:r>
              <a:rPr lang="en-US" altLang="zh-CN"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1</a:t>
            </a:r>
            <a:r>
              <a:rPr lang="zh-CN" altLang="en-US"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、手机号不能重复；</a:t>
            </a:r>
            <a:endParaRPr lang="zh-CN" altLang="en-US" b="1">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a:p>
            <a:r>
              <a:rPr lang="en-US" altLang="zh-CN"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2</a:t>
            </a:r>
            <a:r>
              <a:rPr lang="zh-CN" altLang="en-US"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、手机号有效率需达到</a:t>
            </a:r>
            <a:r>
              <a:rPr lang="en-US" altLang="zh-CN"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50%</a:t>
            </a:r>
            <a:endParaRPr lang="en-US" altLang="zh-CN" b="1">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p:txBody>
      </p:sp>
      <p:sp>
        <p:nvSpPr>
          <p:cNvPr id="2" name="右箭头 18"/>
          <p:cNvSpPr/>
          <p:nvPr>
            <p:custDataLst>
              <p:tags r:id="rId13"/>
            </p:custDataLst>
          </p:nvPr>
        </p:nvSpPr>
        <p:spPr>
          <a:xfrm rot="5400000">
            <a:off x="5742305" y="4157345"/>
            <a:ext cx="548005" cy="21463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17"/>
          <p:cNvSpPr/>
          <p:nvPr/>
        </p:nvSpPr>
        <p:spPr>
          <a:xfrm>
            <a:off x="3820160" y="5189220"/>
            <a:ext cx="1317625" cy="30416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nvSpPr>
        <p:spPr>
          <a:xfrm>
            <a:off x="3671570" y="5426710"/>
            <a:ext cx="1500505" cy="30416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042035" y="2247900"/>
            <a:ext cx="8930640" cy="4131310"/>
          </a:xfrm>
          <a:prstGeom prst="rect">
            <a:avLst/>
          </a:prstGeom>
        </p:spPr>
      </p:pic>
      <p:sp>
        <p:nvSpPr>
          <p:cNvPr id="2" name="文本框 2"/>
          <p:cNvSpPr txBox="1"/>
          <p:nvPr>
            <p:custDataLst>
              <p:tags r:id="rId2"/>
            </p:custDataLst>
          </p:nvPr>
        </p:nvSpPr>
        <p:spPr>
          <a:xfrm>
            <a:off x="836930" y="184150"/>
            <a:ext cx="10134600" cy="583565"/>
          </a:xfrm>
          <a:prstGeom prst="rect">
            <a:avLst/>
          </a:prstGeom>
          <a:noFill/>
        </p:spPr>
        <p:txBody>
          <a:bodyPr wrap="square" rtlCol="0">
            <a:spAutoFit/>
          </a:bodyPr>
          <a:p>
            <a:pPr algn="l">
              <a:buClrTx/>
              <a:buSzTx/>
              <a:buFontTx/>
            </a:pPr>
            <a:r>
              <a:rPr kumimoji="1" lang="zh-CN" altLang="en-US" sz="3200" b="1" dirty="0">
                <a:solidFill>
                  <a:srgbClr val="004AAD"/>
                </a:solidFill>
                <a:latin typeface="微软雅黑" panose="020B0503020204020204" charset="-122"/>
                <a:ea typeface="微软雅黑" panose="020B0503020204020204" charset="-122"/>
                <a:sym typeface="+mn-ea"/>
              </a:rPr>
              <a:t>（三）梳理参保名单----</a:t>
            </a:r>
            <a:r>
              <a:rPr kumimoji="1" lang="en-US" altLang="zh-CN" sz="3200" b="1" dirty="0">
                <a:solidFill>
                  <a:srgbClr val="004AAD"/>
                </a:solidFill>
                <a:latin typeface="微软雅黑" panose="020B0503020204020204" charset="-122"/>
                <a:ea typeface="微软雅黑" panose="020B0503020204020204" charset="-122"/>
              </a:rPr>
              <a:t>1</a:t>
            </a:r>
            <a:r>
              <a:rPr kumimoji="1" lang="zh-CN" altLang="en-US" sz="3200" b="1" dirty="0">
                <a:solidFill>
                  <a:srgbClr val="004AAD"/>
                </a:solidFill>
                <a:latin typeface="微软雅黑" panose="020B0503020204020204" charset="-122"/>
                <a:ea typeface="微软雅黑" panose="020B0503020204020204" charset="-122"/>
              </a:rPr>
              <a:t>、添加参保人员（导入）</a:t>
            </a:r>
            <a:endParaRPr kumimoji="1" lang="en-US" altLang="zh-CN" sz="32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
        <p:nvSpPr>
          <p:cNvPr id="203" name="文本框 5"/>
          <p:cNvSpPr txBox="1"/>
          <p:nvPr>
            <p:custDataLst>
              <p:tags r:id="rId3"/>
            </p:custDataLst>
          </p:nvPr>
        </p:nvSpPr>
        <p:spPr>
          <a:xfrm>
            <a:off x="1087755" y="826770"/>
            <a:ext cx="10530840" cy="1568450"/>
          </a:xfrm>
          <a:prstGeom prst="rect">
            <a:avLst/>
          </a:prstGeom>
          <a:noFill/>
        </p:spPr>
        <p:txBody>
          <a:bodyPr wrap="square" rtlCol="0">
            <a:spAutoFit/>
          </a:bodyPr>
          <a:p>
            <a:pPr indent="0">
              <a:lnSpc>
                <a:spcPct val="120000"/>
              </a:lnSpc>
              <a:buFont typeface="+mj-ea"/>
              <a:buNone/>
            </a:pPr>
            <a:r>
              <a:rPr lang="zh-CN" altLang="en-US" sz="2000" b="1">
                <a:latin typeface="微软雅黑" panose="020B0503020204020204" charset="-122"/>
                <a:ea typeface="微软雅黑" panose="020B0503020204020204" charset="-122"/>
                <a:cs typeface="微软雅黑" panose="020B0503020204020204" charset="-122"/>
                <a:sym typeface="+mn-ea"/>
              </a:rPr>
              <a:t>点击【上传文件】后，系统开始预校验；</a:t>
            </a:r>
            <a:endPar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endParaRPr>
          </a:p>
          <a:p>
            <a:pPr indent="0">
              <a:lnSpc>
                <a:spcPct val="120000"/>
              </a:lnSpc>
              <a:buFont typeface="+mj-ea"/>
              <a:buNone/>
            </a:pPr>
            <a:r>
              <a:rPr lang="zh-CN" altLang="en-US" sz="2000" b="1">
                <a:latin typeface="微软雅黑" panose="020B0503020204020204" charset="-122"/>
                <a:ea typeface="微软雅黑" panose="020B0503020204020204" charset="-122"/>
                <a:cs typeface="微软雅黑" panose="020B0503020204020204" charset="-122"/>
                <a:sym typeface="+mn-ea"/>
              </a:rPr>
              <a:t>识别到错误时，会报告“导入失败”；可依据提示，修改表格，重新导入。</a:t>
            </a:r>
            <a:endParaRPr lang="zh-CN" altLang="en-US" sz="2000" b="1">
              <a:latin typeface="微软雅黑" panose="020B0503020204020204" charset="-122"/>
              <a:ea typeface="微软雅黑" panose="020B0503020204020204" charset="-122"/>
              <a:cs typeface="微软雅黑" panose="020B0503020204020204" charset="-122"/>
              <a:sym typeface="+mn-ea"/>
            </a:endParaRPr>
          </a:p>
          <a:p>
            <a:pPr indent="0">
              <a:lnSpc>
                <a:spcPct val="120000"/>
              </a:lnSpc>
              <a:buFont typeface="+mj-ea"/>
              <a:buNone/>
            </a:pP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典型错误</a:t>
            </a:r>
            <a:r>
              <a:rPr lang="zh-CN" altLang="en-US" sz="2000" b="1">
                <a:latin typeface="微软雅黑" panose="020B0503020204020204" charset="-122"/>
                <a:ea typeface="微软雅黑" panose="020B0503020204020204" charset="-122"/>
                <a:cs typeface="微软雅黑" panose="020B0503020204020204" charset="-122"/>
                <a:sym typeface="+mn-ea"/>
              </a:rPr>
              <a:t>：前述必填信息有</a:t>
            </a:r>
            <a:r>
              <a:rPr lang="en-US" altLang="zh-CN" sz="2000" b="1">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空</a:t>
            </a:r>
            <a:r>
              <a:rPr lang="en-US" altLang="zh-CN" sz="2000" b="1">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；手机号有重复；有效手机号未达到</a:t>
            </a:r>
            <a:r>
              <a:rPr lang="en-US" altLang="zh-CN" sz="2000" b="1">
                <a:latin typeface="微软雅黑" panose="020B0503020204020204" charset="-122"/>
                <a:ea typeface="微软雅黑" panose="020B0503020204020204" charset="-122"/>
                <a:cs typeface="微软雅黑" panose="020B0503020204020204" charset="-122"/>
                <a:sym typeface="+mn-ea"/>
              </a:rPr>
              <a:t>50%</a:t>
            </a:r>
            <a:r>
              <a:rPr lang="zh-CN" altLang="en-US" sz="2000" b="1">
                <a:latin typeface="微软雅黑" panose="020B0503020204020204" charset="-122"/>
                <a:ea typeface="微软雅黑" panose="020B0503020204020204" charset="-122"/>
                <a:cs typeface="微软雅黑" panose="020B0503020204020204" charset="-122"/>
                <a:sym typeface="+mn-ea"/>
              </a:rPr>
              <a:t>等。）</a:t>
            </a:r>
            <a:endParaRPr lang="zh-CN" altLang="en-US" sz="2000" b="1">
              <a:latin typeface="微软雅黑" panose="020B0503020204020204" charset="-122"/>
              <a:ea typeface="微软雅黑" panose="020B0503020204020204" charset="-122"/>
              <a:cs typeface="微软雅黑" panose="020B0503020204020204" charset="-122"/>
              <a:sym typeface="+mn-ea"/>
            </a:endParaRPr>
          </a:p>
          <a:p>
            <a:pPr indent="0">
              <a:lnSpc>
                <a:spcPct val="120000"/>
              </a:lnSpc>
              <a:buFont typeface="+mj-ea"/>
              <a:buNone/>
            </a:pP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sp>
        <p:nvSpPr>
          <p:cNvPr id="226" name="圆角矩形 16"/>
          <p:cNvSpPr/>
          <p:nvPr>
            <p:custDataLst>
              <p:tags r:id="rId4"/>
            </p:custDataLst>
          </p:nvPr>
        </p:nvSpPr>
        <p:spPr>
          <a:xfrm>
            <a:off x="3331845" y="3951605"/>
            <a:ext cx="3427095" cy="1656715"/>
          </a:xfrm>
          <a:prstGeom prst="roundRect">
            <a:avLst/>
          </a:prstGeom>
          <a:noFill/>
          <a:ln w="28575"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8" name="右箭头 18"/>
          <p:cNvSpPr/>
          <p:nvPr>
            <p:custDataLst>
              <p:tags r:id="rId5"/>
            </p:custDataLst>
          </p:nvPr>
        </p:nvSpPr>
        <p:spPr>
          <a:xfrm rot="16200000">
            <a:off x="6902450" y="6034405"/>
            <a:ext cx="672465" cy="366395"/>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9" name="文本框 5"/>
          <p:cNvSpPr txBox="1"/>
          <p:nvPr>
            <p:custDataLst>
              <p:tags r:id="rId6"/>
            </p:custDataLst>
          </p:nvPr>
        </p:nvSpPr>
        <p:spPr>
          <a:xfrm>
            <a:off x="3557270" y="6456045"/>
            <a:ext cx="6629400" cy="368300"/>
          </a:xfrm>
          <a:prstGeom prst="rect">
            <a:avLst/>
          </a:prstGeom>
          <a:noFill/>
        </p:spPr>
        <p:txBody>
          <a:bodyPr wrap="square" rtlCol="0">
            <a:spAutoFit/>
          </a:bodyPr>
          <a:p>
            <a:r>
              <a:rPr lang="zh-CN" altLang="en-US" b="1">
                <a:solidFill>
                  <a:srgbClr val="C00000"/>
                </a:solidFill>
                <a:highlight>
                  <a:srgbClr val="FFFF00"/>
                </a:highlight>
                <a:latin typeface="微软雅黑" panose="020B0503020204020204" charset="-122"/>
                <a:ea typeface="微软雅黑" panose="020B0503020204020204" charset="-122"/>
                <a:cs typeface="微软雅黑" panose="020B0503020204020204" charset="-122"/>
              </a:rPr>
              <a:t>名单修改后，如需重新上传，可点击</a:t>
            </a:r>
            <a:r>
              <a:rPr lang="en-US" altLang="zh-CN" b="1">
                <a:solidFill>
                  <a:srgbClr val="C00000"/>
                </a:solidFill>
                <a:highlight>
                  <a:srgbClr val="FFFF00"/>
                </a:highlight>
                <a:latin typeface="微软雅黑" panose="020B0503020204020204" charset="-122"/>
                <a:ea typeface="微软雅黑" panose="020B0503020204020204" charset="-122"/>
                <a:cs typeface="微软雅黑" panose="020B0503020204020204" charset="-122"/>
              </a:rPr>
              <a:t>“</a:t>
            </a:r>
            <a:r>
              <a:rPr lang="zh-CN" altLang="en-US" b="1">
                <a:solidFill>
                  <a:srgbClr val="C00000"/>
                </a:solidFill>
                <a:highlight>
                  <a:srgbClr val="FFFF00"/>
                </a:highlight>
                <a:latin typeface="微软雅黑" panose="020B0503020204020204" charset="-122"/>
                <a:ea typeface="微软雅黑" panose="020B0503020204020204" charset="-122"/>
                <a:cs typeface="微软雅黑" panose="020B0503020204020204" charset="-122"/>
              </a:rPr>
              <a:t>修改人员名单并重新导入</a:t>
            </a:r>
            <a:r>
              <a:rPr lang="en-US" altLang="zh-CN" b="1">
                <a:solidFill>
                  <a:srgbClr val="C00000"/>
                </a:solidFill>
                <a:highlight>
                  <a:srgbClr val="FFFF00"/>
                </a:highlight>
                <a:latin typeface="微软雅黑" panose="020B0503020204020204" charset="-122"/>
                <a:ea typeface="微软雅黑" panose="020B0503020204020204" charset="-122"/>
                <a:cs typeface="微软雅黑" panose="020B0503020204020204" charset="-122"/>
              </a:rPr>
              <a:t>”</a:t>
            </a:r>
            <a:endParaRPr lang="en-US" altLang="zh-CN" b="1">
              <a:solidFill>
                <a:srgbClr val="C00000"/>
              </a:solidFill>
              <a:highlight>
                <a:srgbClr val="FFFF00"/>
              </a:highlight>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7"/>
          <a:stretch>
            <a:fillRect/>
          </a:stretch>
        </p:blipFill>
        <p:spPr>
          <a:xfrm>
            <a:off x="8032115" y="2553970"/>
            <a:ext cx="4134485" cy="1928495"/>
          </a:xfrm>
          <a:prstGeom prst="rect">
            <a:avLst/>
          </a:prstGeom>
        </p:spPr>
      </p:pic>
      <p:sp>
        <p:nvSpPr>
          <p:cNvPr id="230" name="右箭头 6"/>
          <p:cNvSpPr/>
          <p:nvPr>
            <p:custDataLst>
              <p:tags r:id="rId8"/>
            </p:custDataLst>
          </p:nvPr>
        </p:nvSpPr>
        <p:spPr>
          <a:xfrm rot="16200000">
            <a:off x="10318750" y="3759200"/>
            <a:ext cx="220980" cy="21463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1" name="文本框 7"/>
          <p:cNvSpPr txBox="1"/>
          <p:nvPr>
            <p:custDataLst>
              <p:tags r:id="rId9"/>
            </p:custDataLst>
          </p:nvPr>
        </p:nvSpPr>
        <p:spPr>
          <a:xfrm>
            <a:off x="10213975" y="3987800"/>
            <a:ext cx="1936750" cy="368300"/>
          </a:xfrm>
          <a:prstGeom prst="rect">
            <a:avLst/>
          </a:prstGeom>
          <a:noFill/>
        </p:spPr>
        <p:txBody>
          <a:bodyPr wrap="square" rtlCol="0">
            <a:spAutoFit/>
          </a:bodyPr>
          <a:p>
            <a:pPr lvl="0" algn="l">
              <a:buClrTx/>
              <a:buSzTx/>
              <a:buFontTx/>
            </a:pPr>
            <a:r>
              <a:rPr lang="zh-CN" altLang="en-US" b="1">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rPr>
              <a:t>导入成功的提示</a:t>
            </a:r>
            <a:endParaRPr lang="zh-CN" altLang="en-US" b="1">
              <a:solidFill>
                <a:srgbClr val="C0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7" name="矩形 6"/>
          <p:cNvSpPr/>
          <p:nvPr/>
        </p:nvSpPr>
        <p:spPr>
          <a:xfrm>
            <a:off x="8135620" y="3488690"/>
            <a:ext cx="3916045" cy="267335"/>
          </a:xfrm>
          <a:prstGeom prst="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240" name="文本框 3"/>
          <p:cNvSpPr txBox="1"/>
          <p:nvPr/>
        </p:nvSpPr>
        <p:spPr>
          <a:xfrm>
            <a:off x="1093470" y="1026795"/>
            <a:ext cx="9271000" cy="1106805"/>
          </a:xfrm>
          <a:prstGeom prst="rect">
            <a:avLst/>
          </a:prstGeom>
          <a:noFill/>
        </p:spPr>
        <p:txBody>
          <a:bodyPr wrap="square" rtlCol="0">
            <a:spAutoFit/>
          </a:bodyPr>
          <a:p>
            <a:pPr>
              <a:lnSpc>
                <a:spcPct val="110000"/>
              </a:lnSpc>
            </a:pPr>
            <a:r>
              <a:rPr lang="zh-CN" altLang="en-US" sz="2000" b="1">
                <a:latin typeface="微软雅黑" panose="020B0503020204020204" charset="-122"/>
                <a:ea typeface="微软雅黑" panose="020B0503020204020204" charset="-122"/>
                <a:cs typeface="微软雅黑" panose="020B0503020204020204" charset="-122"/>
                <a:sym typeface="+mn-ea"/>
              </a:rPr>
              <a:t>点击</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【方式</a:t>
            </a:r>
            <a:r>
              <a:rPr lang="en-US" altLang="zh-CN" sz="2000" b="1">
                <a:solidFill>
                  <a:srgbClr val="C00000"/>
                </a:solidFill>
                <a:latin typeface="微软雅黑" panose="020B0503020204020204" charset="-122"/>
                <a:ea typeface="微软雅黑" panose="020B0503020204020204" charset="-122"/>
                <a:cs typeface="微软雅黑" panose="020B0503020204020204" charset="-122"/>
                <a:sym typeface="+mn-ea"/>
              </a:rPr>
              <a:t>2</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：新增参保人员】</a:t>
            </a:r>
            <a:r>
              <a:rPr lang="zh-CN" altLang="en-US" sz="2000" b="1">
                <a:latin typeface="微软雅黑" panose="020B0503020204020204" charset="-122"/>
                <a:ea typeface="微软雅黑" panose="020B0503020204020204" charset="-122"/>
                <a:cs typeface="微软雅黑" panose="020B0503020204020204" charset="-122"/>
                <a:sym typeface="+mn-ea"/>
              </a:rPr>
              <a:t>，可</a:t>
            </a:r>
            <a:r>
              <a:rPr lang="zh-CN" altLang="en-US" sz="2000" b="1">
                <a:latin typeface="微软雅黑" panose="020B0503020204020204" charset="-122"/>
                <a:ea typeface="微软雅黑" panose="020B0503020204020204" charset="-122"/>
                <a:cs typeface="微软雅黑" panose="020B0503020204020204" charset="-122"/>
              </a:rPr>
              <a:t>添加单条参保人员，进行相关信息填报；</a:t>
            </a:r>
            <a:endParaRPr lang="zh-CN" altLang="en-US" sz="2000" b="1">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sz="2000" b="1">
                <a:latin typeface="微软雅黑" panose="020B0503020204020204" charset="-122"/>
                <a:ea typeface="微软雅黑" panose="020B0503020204020204" charset="-122"/>
                <a:cs typeface="微软雅黑" panose="020B0503020204020204" charset="-122"/>
              </a:rPr>
              <a:t>加</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号为必填项，</a:t>
            </a:r>
            <a:r>
              <a:rPr lang="zh-CN" altLang="en-US" sz="2000" b="1">
                <a:latin typeface="微软雅黑" panose="020B0503020204020204" charset="-122"/>
                <a:ea typeface="微软雅黑" panose="020B0503020204020204" charset="-122"/>
                <a:cs typeface="微软雅黑" panose="020B0503020204020204" charset="-122"/>
                <a:sym typeface="+mn-ea"/>
              </a:rPr>
              <a:t>如果证件类型是非身份证，出生日期和性别需用户填写；</a:t>
            </a:r>
            <a:r>
              <a:rPr lang="en-US" altLang="zh-CN" sz="2000" b="1">
                <a:latin typeface="微软雅黑" panose="020B0503020204020204" charset="-122"/>
                <a:ea typeface="微软雅黑" panose="020B0503020204020204" charset="-122"/>
                <a:cs typeface="微软雅黑" panose="020B0503020204020204" charset="-122"/>
                <a:sym typeface="+mn-ea"/>
              </a:rPr>
              <a:t> </a:t>
            </a:r>
            <a:endParaRPr lang="en-US" altLang="zh-CN" sz="2000" b="1">
              <a:latin typeface="微软雅黑" panose="020B0503020204020204" charset="-122"/>
              <a:ea typeface="微软雅黑" panose="020B0503020204020204" charset="-122"/>
              <a:cs typeface="微软雅黑" panose="020B0503020204020204" charset="-122"/>
              <a:sym typeface="+mn-ea"/>
            </a:endParaRPr>
          </a:p>
          <a:p>
            <a:pPr>
              <a:lnSpc>
                <a:spcPct val="110000"/>
              </a:lnSpc>
            </a:pPr>
            <a:r>
              <a:rPr lang="zh-CN" altLang="en-US" sz="2000" b="1">
                <a:latin typeface="微软雅黑" panose="020B0503020204020204" charset="-122"/>
                <a:ea typeface="微软雅黑" panose="020B0503020204020204" charset="-122"/>
                <a:cs typeface="微软雅黑" panose="020B0503020204020204" charset="-122"/>
              </a:rPr>
              <a:t>填写完成后，点击「保存」。</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241" name="图片 4"/>
          <p:cNvPicPr>
            <a:picLocks noChangeAspect="1"/>
          </p:cNvPicPr>
          <p:nvPr/>
        </p:nvPicPr>
        <p:blipFill>
          <a:blip r:embed="rId1"/>
          <a:stretch>
            <a:fillRect/>
          </a:stretch>
        </p:blipFill>
        <p:spPr>
          <a:xfrm>
            <a:off x="993140" y="2168525"/>
            <a:ext cx="1400810" cy="4553585"/>
          </a:xfrm>
          <a:prstGeom prst="rect">
            <a:avLst/>
          </a:prstGeom>
        </p:spPr>
      </p:pic>
      <p:pic>
        <p:nvPicPr>
          <p:cNvPr id="242" name="图片 1"/>
          <p:cNvPicPr>
            <a:picLocks noChangeAspect="1"/>
          </p:cNvPicPr>
          <p:nvPr/>
        </p:nvPicPr>
        <p:blipFill>
          <a:blip r:embed="rId2"/>
          <a:stretch>
            <a:fillRect/>
          </a:stretch>
        </p:blipFill>
        <p:spPr>
          <a:xfrm>
            <a:off x="2326005" y="2168525"/>
            <a:ext cx="9289415" cy="4139565"/>
          </a:xfrm>
          <a:prstGeom prst="rect">
            <a:avLst/>
          </a:prstGeom>
        </p:spPr>
      </p:pic>
      <p:sp>
        <p:nvSpPr>
          <p:cNvPr id="243" name="圆角矩形 5"/>
          <p:cNvSpPr/>
          <p:nvPr/>
        </p:nvSpPr>
        <p:spPr>
          <a:xfrm>
            <a:off x="5448935" y="3429635"/>
            <a:ext cx="3131185" cy="1717675"/>
          </a:xfrm>
          <a:prstGeom prst="roundRect">
            <a:avLst/>
          </a:prstGeom>
          <a:noFill/>
          <a:ln w="28575"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4" name="右箭头 18"/>
          <p:cNvSpPr/>
          <p:nvPr/>
        </p:nvSpPr>
        <p:spPr>
          <a:xfrm rot="16200000">
            <a:off x="8406765" y="5572760"/>
            <a:ext cx="353060" cy="16510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3"/>
          <a:stretch>
            <a:fillRect/>
          </a:stretch>
        </p:blipFill>
        <p:spPr>
          <a:xfrm>
            <a:off x="2924175" y="4620260"/>
            <a:ext cx="1009650" cy="457200"/>
          </a:xfrm>
          <a:prstGeom prst="rect">
            <a:avLst/>
          </a:prstGeom>
        </p:spPr>
      </p:pic>
      <p:pic>
        <p:nvPicPr>
          <p:cNvPr id="10" name="图片 9"/>
          <p:cNvPicPr>
            <a:picLocks noChangeAspect="1"/>
          </p:cNvPicPr>
          <p:nvPr/>
        </p:nvPicPr>
        <p:blipFill>
          <a:blip r:embed="rId3"/>
          <a:stretch>
            <a:fillRect/>
          </a:stretch>
        </p:blipFill>
        <p:spPr>
          <a:xfrm>
            <a:off x="2924175" y="5021580"/>
            <a:ext cx="1057910" cy="457200"/>
          </a:xfrm>
          <a:prstGeom prst="rect">
            <a:avLst/>
          </a:prstGeom>
        </p:spPr>
      </p:pic>
      <p:pic>
        <p:nvPicPr>
          <p:cNvPr id="3" name="图片 2"/>
          <p:cNvPicPr>
            <a:picLocks noChangeAspect="1"/>
          </p:cNvPicPr>
          <p:nvPr/>
        </p:nvPicPr>
        <p:blipFill>
          <a:blip r:embed="rId3"/>
          <a:stretch>
            <a:fillRect/>
          </a:stretch>
        </p:blipFill>
        <p:spPr>
          <a:xfrm>
            <a:off x="2924175" y="5405120"/>
            <a:ext cx="1020445" cy="457200"/>
          </a:xfrm>
          <a:prstGeom prst="rect">
            <a:avLst/>
          </a:prstGeom>
        </p:spPr>
      </p:pic>
      <p:pic>
        <p:nvPicPr>
          <p:cNvPr id="4" name="图片 3"/>
          <p:cNvPicPr>
            <a:picLocks noChangeAspect="1"/>
          </p:cNvPicPr>
          <p:nvPr/>
        </p:nvPicPr>
        <p:blipFill>
          <a:blip r:embed="rId3"/>
          <a:stretch>
            <a:fillRect/>
          </a:stretch>
        </p:blipFill>
        <p:spPr>
          <a:xfrm>
            <a:off x="2924175" y="5862320"/>
            <a:ext cx="1009015" cy="457200"/>
          </a:xfrm>
          <a:prstGeom prst="rect">
            <a:avLst/>
          </a:prstGeom>
        </p:spPr>
      </p:pic>
      <p:pic>
        <p:nvPicPr>
          <p:cNvPr id="5" name="图片 4"/>
          <p:cNvPicPr>
            <a:picLocks noChangeAspect="1"/>
          </p:cNvPicPr>
          <p:nvPr/>
        </p:nvPicPr>
        <p:blipFill>
          <a:blip r:embed="rId3"/>
          <a:stretch>
            <a:fillRect/>
          </a:stretch>
        </p:blipFill>
        <p:spPr>
          <a:xfrm>
            <a:off x="4639310" y="5021580"/>
            <a:ext cx="495300" cy="457200"/>
          </a:xfrm>
          <a:prstGeom prst="rect">
            <a:avLst/>
          </a:prstGeom>
        </p:spPr>
      </p:pic>
      <p:pic>
        <p:nvPicPr>
          <p:cNvPr id="6" name="图片 5"/>
          <p:cNvPicPr>
            <a:picLocks noChangeAspect="1"/>
          </p:cNvPicPr>
          <p:nvPr/>
        </p:nvPicPr>
        <p:blipFill>
          <a:blip r:embed="rId3"/>
          <a:stretch>
            <a:fillRect/>
          </a:stretch>
        </p:blipFill>
        <p:spPr>
          <a:xfrm>
            <a:off x="4529455" y="5478780"/>
            <a:ext cx="1184910" cy="457200"/>
          </a:xfrm>
          <a:prstGeom prst="rect">
            <a:avLst/>
          </a:prstGeom>
        </p:spPr>
      </p:pic>
      <p:pic>
        <p:nvPicPr>
          <p:cNvPr id="7" name="图片 6"/>
          <p:cNvPicPr>
            <a:picLocks noChangeAspect="1"/>
          </p:cNvPicPr>
          <p:nvPr/>
        </p:nvPicPr>
        <p:blipFill>
          <a:blip r:embed="rId3"/>
          <a:stretch>
            <a:fillRect/>
          </a:stretch>
        </p:blipFill>
        <p:spPr>
          <a:xfrm>
            <a:off x="4529455" y="5862320"/>
            <a:ext cx="1184910" cy="457200"/>
          </a:xfrm>
          <a:prstGeom prst="rect">
            <a:avLst/>
          </a:prstGeom>
        </p:spPr>
      </p:pic>
      <p:pic>
        <p:nvPicPr>
          <p:cNvPr id="8" name="图片 7"/>
          <p:cNvPicPr>
            <a:picLocks noChangeAspect="1"/>
          </p:cNvPicPr>
          <p:nvPr/>
        </p:nvPicPr>
        <p:blipFill>
          <a:blip r:embed="rId3"/>
          <a:stretch>
            <a:fillRect/>
          </a:stretch>
        </p:blipFill>
        <p:spPr>
          <a:xfrm>
            <a:off x="5568315" y="5566410"/>
            <a:ext cx="1184910" cy="265430"/>
          </a:xfrm>
          <a:prstGeom prst="rect">
            <a:avLst/>
          </a:prstGeom>
        </p:spPr>
      </p:pic>
      <p:pic>
        <p:nvPicPr>
          <p:cNvPr id="9" name="图片 8"/>
          <p:cNvPicPr>
            <a:picLocks noChangeAspect="1"/>
          </p:cNvPicPr>
          <p:nvPr/>
        </p:nvPicPr>
        <p:blipFill>
          <a:blip r:embed="rId3"/>
          <a:stretch>
            <a:fillRect/>
          </a:stretch>
        </p:blipFill>
        <p:spPr>
          <a:xfrm>
            <a:off x="5568315" y="5842000"/>
            <a:ext cx="1184910" cy="457200"/>
          </a:xfrm>
          <a:prstGeom prst="rect">
            <a:avLst/>
          </a:prstGeom>
        </p:spPr>
      </p:pic>
      <p:sp>
        <p:nvSpPr>
          <p:cNvPr id="160" name="文本框 2"/>
          <p:cNvSpPr txBox="1"/>
          <p:nvPr>
            <p:custDataLst>
              <p:tags r:id="rId4"/>
            </p:custDataLst>
          </p:nvPr>
        </p:nvSpPr>
        <p:spPr>
          <a:xfrm>
            <a:off x="836930" y="184150"/>
            <a:ext cx="10134600" cy="583565"/>
          </a:xfrm>
          <a:prstGeom prst="rect">
            <a:avLst/>
          </a:prstGeom>
          <a:noFill/>
        </p:spPr>
        <p:txBody>
          <a:bodyPr wrap="square" rtlCol="0">
            <a:spAutoFit/>
          </a:bodyPr>
          <a:p>
            <a:pPr algn="l">
              <a:buClrTx/>
              <a:buSzTx/>
              <a:buFontTx/>
            </a:pPr>
            <a:r>
              <a:rPr kumimoji="1" lang="zh-CN" altLang="en-US" sz="3200" b="1" dirty="0">
                <a:solidFill>
                  <a:srgbClr val="004AAD"/>
                </a:solidFill>
                <a:latin typeface="微软雅黑" panose="020B0503020204020204" charset="-122"/>
                <a:ea typeface="微软雅黑" panose="020B0503020204020204" charset="-122"/>
                <a:sym typeface="+mn-ea"/>
              </a:rPr>
              <a:t>（三）梳理参保名单----</a:t>
            </a:r>
            <a:r>
              <a:rPr kumimoji="1" lang="en-US" altLang="zh-CN" sz="3200" b="1" dirty="0">
                <a:solidFill>
                  <a:srgbClr val="004AAD"/>
                </a:solidFill>
                <a:latin typeface="微软雅黑" panose="020B0503020204020204" charset="-122"/>
                <a:ea typeface="微软雅黑" panose="020B0503020204020204" charset="-122"/>
              </a:rPr>
              <a:t>1</a:t>
            </a:r>
            <a:r>
              <a:rPr kumimoji="1" lang="zh-CN" altLang="en-US" sz="3200" b="1" dirty="0">
                <a:solidFill>
                  <a:srgbClr val="004AAD"/>
                </a:solidFill>
                <a:latin typeface="微软雅黑" panose="020B0503020204020204" charset="-122"/>
                <a:ea typeface="微软雅黑" panose="020B0503020204020204" charset="-122"/>
              </a:rPr>
              <a:t>、添加参保人员（新增）</a:t>
            </a:r>
            <a:endParaRPr kumimoji="1" lang="en-US" altLang="zh-CN" sz="32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246" name="文本框 2"/>
          <p:cNvSpPr txBox="1"/>
          <p:nvPr/>
        </p:nvSpPr>
        <p:spPr>
          <a:xfrm>
            <a:off x="1170940" y="268605"/>
            <a:ext cx="9543415" cy="521970"/>
          </a:xfrm>
          <a:prstGeom prst="rect">
            <a:avLst/>
          </a:prstGeom>
          <a:noFill/>
        </p:spPr>
        <p:txBody>
          <a:bodyPr wrap="square" rtlCol="0">
            <a:spAutoFit/>
          </a:bodyPr>
          <a:p>
            <a:pPr marL="342900" indent="-342900" algn="l">
              <a:buClrTx/>
              <a:buSzTx/>
              <a:buFont typeface="Wingdings" panose="05000000000000000000" charset="0"/>
              <a:buChar char="Ø"/>
            </a:pPr>
            <a:r>
              <a:rPr kumimoji="1" lang="zh-CN" altLang="en-US" sz="2800" b="1" dirty="0">
                <a:solidFill>
                  <a:srgbClr val="004AAD"/>
                </a:solidFill>
                <a:latin typeface="微软雅黑" panose="020B0503020204020204" charset="-122"/>
                <a:ea typeface="微软雅黑" panose="020B0503020204020204" charset="-122"/>
                <a:sym typeface="微软雅黑" panose="020B0503020204020204" charset="-122"/>
              </a:rPr>
              <a:t>页面上相关操作按钮介绍：</a:t>
            </a:r>
            <a:endParaRPr kumimoji="1" lang="zh-CN" altLang="en-US" sz="2800" b="1" dirty="0">
              <a:solidFill>
                <a:srgbClr val="004AAD"/>
              </a:solidFill>
              <a:latin typeface="微软雅黑" panose="020B0503020204020204" charset="-122"/>
              <a:ea typeface="微软雅黑" panose="020B0503020204020204" charset="-122"/>
              <a:sym typeface="微软雅黑" panose="020B0503020204020204" charset="-122"/>
            </a:endParaRPr>
          </a:p>
        </p:txBody>
      </p:sp>
      <p:sp>
        <p:nvSpPr>
          <p:cNvPr id="247" name="文本框 3"/>
          <p:cNvSpPr txBox="1"/>
          <p:nvPr/>
        </p:nvSpPr>
        <p:spPr>
          <a:xfrm>
            <a:off x="1170940" y="955675"/>
            <a:ext cx="9271000" cy="1445260"/>
          </a:xfrm>
          <a:prstGeom prst="rect">
            <a:avLst/>
          </a:prstGeom>
          <a:noFill/>
        </p:spPr>
        <p:txBody>
          <a:bodyPr wrap="square" rtlCol="0">
            <a:spAutoFit/>
          </a:bodyPr>
          <a:p>
            <a:pPr>
              <a:lnSpc>
                <a:spcPct val="110000"/>
              </a:lnSpc>
            </a:pPr>
            <a:r>
              <a:rPr lang="zh-CN" altLang="en-US" sz="2000" b="1">
                <a:latin typeface="微软雅黑" panose="020B0503020204020204" charset="-122"/>
                <a:ea typeface="微软雅黑" panose="020B0503020204020204" charset="-122"/>
              </a:rPr>
              <a:t>点击【查看】，可查看参保人员名细；</a:t>
            </a:r>
            <a:endParaRPr lang="zh-CN" altLang="en-US" sz="2000" b="1">
              <a:latin typeface="微软雅黑" panose="020B0503020204020204" charset="-122"/>
              <a:ea typeface="微软雅黑" panose="020B0503020204020204" charset="-122"/>
            </a:endParaRPr>
          </a:p>
          <a:p>
            <a:pPr>
              <a:lnSpc>
                <a:spcPct val="110000"/>
              </a:lnSpc>
            </a:pPr>
            <a:r>
              <a:rPr lang="zh-CN" altLang="en-US" sz="2000" b="1">
                <a:latin typeface="微软雅黑" panose="020B0503020204020204" charset="-122"/>
                <a:ea typeface="微软雅黑" panose="020B0503020204020204" charset="-122"/>
              </a:rPr>
              <a:t>点击【删除】，可移除该人员；</a:t>
            </a:r>
            <a:endParaRPr lang="zh-CN" altLang="en-US" sz="2000" b="1">
              <a:latin typeface="微软雅黑" panose="020B0503020204020204" charset="-122"/>
              <a:ea typeface="微软雅黑" panose="020B0503020204020204" charset="-122"/>
            </a:endParaRPr>
          </a:p>
          <a:p>
            <a:pPr>
              <a:lnSpc>
                <a:spcPct val="110000"/>
              </a:lnSpc>
            </a:pPr>
            <a:r>
              <a:rPr lang="zh-CN" altLang="en-US" sz="2000" b="1">
                <a:latin typeface="微软雅黑" panose="020B0503020204020204" charset="-122"/>
                <a:ea typeface="微软雅黑" panose="020B0503020204020204" charset="-122"/>
                <a:sym typeface="+mn-ea"/>
              </a:rPr>
              <a:t>点击【清空参保名单】，可删除当前批次里的所有人员；</a:t>
            </a:r>
            <a:endParaRPr lang="zh-CN" altLang="en-US" sz="2000" b="1">
              <a:latin typeface="微软雅黑" panose="020B0503020204020204" charset="-122"/>
              <a:ea typeface="微软雅黑" panose="020B0503020204020204" charset="-122"/>
            </a:endParaRPr>
          </a:p>
          <a:p>
            <a:pPr>
              <a:lnSpc>
                <a:spcPct val="110000"/>
              </a:lnSpc>
            </a:pPr>
            <a:r>
              <a:rPr lang="zh-CN" altLang="en-US" sz="2000" b="1">
                <a:latin typeface="微软雅黑" panose="020B0503020204020204" charset="-122"/>
                <a:ea typeface="微软雅黑" panose="020B0503020204020204" charset="-122"/>
                <a:sym typeface="+mn-ea"/>
              </a:rPr>
              <a:t>点击【批量删除】，针对左侧勾选人员进行删除；</a:t>
            </a:r>
            <a:endParaRPr lang="zh-CN" altLang="en-US" sz="2000" b="1">
              <a:latin typeface="微软雅黑" panose="020B0503020204020204" charset="-122"/>
              <a:ea typeface="微软雅黑" panose="020B0503020204020204" charset="-122"/>
            </a:endParaRPr>
          </a:p>
        </p:txBody>
      </p:sp>
      <p:pic>
        <p:nvPicPr>
          <p:cNvPr id="248" name="图片 4"/>
          <p:cNvPicPr>
            <a:picLocks noChangeAspect="1"/>
          </p:cNvPicPr>
          <p:nvPr/>
        </p:nvPicPr>
        <p:blipFill>
          <a:blip r:embed="rId1"/>
          <a:srcRect b="9678"/>
          <a:stretch>
            <a:fillRect/>
          </a:stretch>
        </p:blipFill>
        <p:spPr>
          <a:xfrm>
            <a:off x="831215" y="2416810"/>
            <a:ext cx="1400810" cy="4112895"/>
          </a:xfrm>
          <a:prstGeom prst="rect">
            <a:avLst/>
          </a:prstGeom>
        </p:spPr>
      </p:pic>
      <p:pic>
        <p:nvPicPr>
          <p:cNvPr id="249" name="图片 5"/>
          <p:cNvPicPr>
            <a:picLocks noChangeAspect="1"/>
          </p:cNvPicPr>
          <p:nvPr/>
        </p:nvPicPr>
        <p:blipFill>
          <a:blip r:embed="rId2"/>
          <a:stretch>
            <a:fillRect/>
          </a:stretch>
        </p:blipFill>
        <p:spPr>
          <a:xfrm>
            <a:off x="2232025" y="2743200"/>
            <a:ext cx="9692005" cy="3786505"/>
          </a:xfrm>
          <a:prstGeom prst="rect">
            <a:avLst/>
          </a:prstGeom>
        </p:spPr>
      </p:pic>
      <p:sp>
        <p:nvSpPr>
          <p:cNvPr id="250" name="圆角矩形 16"/>
          <p:cNvSpPr/>
          <p:nvPr/>
        </p:nvSpPr>
        <p:spPr>
          <a:xfrm>
            <a:off x="10374630" y="5607050"/>
            <a:ext cx="1485265" cy="390525"/>
          </a:xfrm>
          <a:prstGeom prst="roundRect">
            <a:avLst/>
          </a:prstGeom>
          <a:noFill/>
          <a:ln w="28575"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1" name="圆角矩形 6"/>
          <p:cNvSpPr/>
          <p:nvPr/>
        </p:nvSpPr>
        <p:spPr>
          <a:xfrm>
            <a:off x="10438765" y="4702175"/>
            <a:ext cx="1485265" cy="390525"/>
          </a:xfrm>
          <a:prstGeom prst="roundRect">
            <a:avLst/>
          </a:prstGeom>
          <a:noFill/>
          <a:ln w="28575"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圆角矩形 17"/>
          <p:cNvSpPr/>
          <p:nvPr/>
        </p:nvSpPr>
        <p:spPr>
          <a:xfrm flipV="1">
            <a:off x="3146425" y="5652135"/>
            <a:ext cx="3235960" cy="30543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232" name=""/>
        <p:cNvGrpSpPr/>
        <p:nvPr/>
      </p:nvGrpSpPr>
      <p:grpSpPr>
        <a:xfrm>
          <a:off x="0" y="0"/>
          <a:ext cx="0" cy="0"/>
          <a:chOff x="0" y="0"/>
          <a:chExt cx="0" cy="0"/>
        </a:xfrm>
      </p:grpSpPr>
      <p:sp>
        <p:nvSpPr>
          <p:cNvPr id="233" name="文本框 1"/>
          <p:cNvSpPr txBox="1"/>
          <p:nvPr/>
        </p:nvSpPr>
        <p:spPr>
          <a:xfrm>
            <a:off x="1335405" y="2586355"/>
            <a:ext cx="9747885" cy="1158875"/>
          </a:xfrm>
          <a:prstGeom prst="rect">
            <a:avLst/>
          </a:prstGeom>
          <a:noFill/>
        </p:spPr>
        <p:txBody>
          <a:bodyPr wrap="square" rtlCol="0">
            <a:noAutofit/>
          </a:bodyPr>
          <a:lstStyle/>
          <a:p>
            <a:pPr algn="l"/>
            <a:r>
              <a:rPr kumimoji="1" lang="zh-CN" altLang="en-US" sz="4000" b="1" dirty="0">
                <a:solidFill>
                  <a:srgbClr val="004AAD"/>
                </a:solidFill>
                <a:latin typeface="微软雅黑" panose="020B0503020204020204" charset="-122"/>
                <a:ea typeface="微软雅黑" panose="020B0503020204020204" charset="-122"/>
              </a:rPr>
              <a:t>一、登录上海工会网上工作平台</a:t>
            </a:r>
            <a:endParaRPr kumimoji="1" lang="zh-CN" altLang="en-US" sz="4000" b="1" dirty="0">
              <a:solidFill>
                <a:srgbClr val="004AAD"/>
              </a:solidFill>
              <a:latin typeface="微软雅黑" panose="020B0503020204020204" charset="-122"/>
              <a:ea typeface="微软雅黑" panose="020B0503020204020204" charset="-122"/>
            </a:endParaRPr>
          </a:p>
          <a:p>
            <a:pPr algn="l">
              <a:lnSpc>
                <a:spcPct val="130000"/>
              </a:lnSpc>
            </a:pPr>
            <a:r>
              <a:rPr kumimoji="1" lang="en-US" altLang="zh-CN" sz="4000" b="1" dirty="0">
                <a:solidFill>
                  <a:srgbClr val="004AAD"/>
                </a:solidFill>
                <a:latin typeface="微软雅黑" panose="020B0503020204020204" charset="-122"/>
                <a:ea typeface="微软雅黑" panose="020B0503020204020204" charset="-122"/>
              </a:rPr>
              <a:t>       </a:t>
            </a:r>
            <a:r>
              <a:rPr kumimoji="1" lang="zh-CN" altLang="en-US" sz="4000" b="1" dirty="0">
                <a:solidFill>
                  <a:srgbClr val="004AAD"/>
                </a:solidFill>
                <a:latin typeface="微软雅黑" panose="020B0503020204020204" charset="-122"/>
                <a:ea typeface="微软雅黑" panose="020B0503020204020204" charset="-122"/>
              </a:rPr>
              <a:t>进入</a:t>
            </a:r>
            <a:r>
              <a:rPr kumimoji="1" lang="zh-CN" altLang="en-US" sz="4000" b="1" dirty="0">
                <a:solidFill>
                  <a:srgbClr val="004AAD"/>
                </a:solidFill>
                <a:latin typeface="微软雅黑" panose="020B0503020204020204" charset="-122"/>
                <a:ea typeface="微软雅黑" panose="020B0503020204020204" charset="-122"/>
                <a:sym typeface="微软雅黑" panose="020B0503020204020204" charset="-122"/>
              </a:rPr>
              <a:t>“退休住院计划”参保业务板块</a:t>
            </a:r>
            <a:endParaRPr kumimoji="1" lang="zh-CN" altLang="en-US" sz="4000" b="1" dirty="0">
              <a:solidFill>
                <a:srgbClr val="004AAD"/>
              </a:solidFill>
              <a:latin typeface="微软雅黑" panose="020B0503020204020204" charset="-122"/>
              <a:ea typeface="微软雅黑" panose="020B0503020204020204" charset="-122"/>
            </a:endParaRPr>
          </a:p>
        </p:txBody>
      </p:sp>
      <p:sp>
        <p:nvSpPr>
          <p:cNvPr id="234" name="矩形 4"/>
          <p:cNvSpPr/>
          <p:nvPr/>
        </p:nvSpPr>
        <p:spPr>
          <a:xfrm>
            <a:off x="0" y="5984240"/>
            <a:ext cx="2556074" cy="873760"/>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5" name="矩形 5"/>
          <p:cNvSpPr/>
          <p:nvPr/>
        </p:nvSpPr>
        <p:spPr>
          <a:xfrm>
            <a:off x="9635926" y="0"/>
            <a:ext cx="2556074" cy="873760"/>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6" name="任意形状 6"/>
          <p:cNvSpPr/>
          <p:nvPr/>
        </p:nvSpPr>
        <p:spPr>
          <a:xfrm rot="10800000" flipV="1">
            <a:off x="230901" y="21312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237" name="任意形状 7"/>
          <p:cNvSpPr/>
          <p:nvPr/>
        </p:nvSpPr>
        <p:spPr>
          <a:xfrm rot="10800000" flipV="1">
            <a:off x="10619038" y="614194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254" name="文本框 3"/>
          <p:cNvSpPr txBox="1"/>
          <p:nvPr/>
        </p:nvSpPr>
        <p:spPr>
          <a:xfrm>
            <a:off x="1050290" y="1001395"/>
            <a:ext cx="10730865" cy="829945"/>
          </a:xfrm>
          <a:prstGeom prst="rect">
            <a:avLst/>
          </a:prstGeom>
          <a:noFill/>
        </p:spPr>
        <p:txBody>
          <a:bodyPr wrap="square" rtlCol="0">
            <a:spAutoFit/>
          </a:bodyPr>
          <a:p>
            <a:pPr>
              <a:lnSpc>
                <a:spcPct val="120000"/>
              </a:lnSpc>
            </a:pPr>
            <a:r>
              <a:rPr lang="zh-CN" altLang="en-US" sz="2000" b="1">
                <a:latin typeface="微软雅黑" panose="020B0503020204020204" charset="-122"/>
                <a:ea typeface="微软雅黑" panose="020B0503020204020204" charset="-122"/>
                <a:cs typeface="微软雅黑" panose="020B0503020204020204" charset="-122"/>
              </a:rPr>
              <a:t>导入名单完成后，</a:t>
            </a:r>
            <a:r>
              <a:rPr lang="zh-CN" altLang="en-US" sz="2000" b="1">
                <a:latin typeface="微软雅黑" panose="020B0503020204020204" charset="-122"/>
                <a:ea typeface="微软雅黑" panose="020B0503020204020204" charset="-122"/>
                <a:cs typeface="微软雅黑" panose="020B0503020204020204" charset="-122"/>
                <a:sym typeface="+mn-ea"/>
              </a:rPr>
              <a:t>点击【提交系统校验】，进行职退情况、医保情况、可否代扣等校验。</a:t>
            </a:r>
            <a:endParaRPr lang="zh-CN" altLang="en-US" sz="2000" b="1">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000" b="1">
                <a:latin typeface="微软雅黑" panose="020B0503020204020204" charset="-122"/>
                <a:ea typeface="微软雅黑" panose="020B0503020204020204" charset="-122"/>
                <a:cs typeface="微软雅黑" panose="020B0503020204020204" charset="-122"/>
              </a:rPr>
              <a:t>校验涉及多个数据接口的调用，时间预计</a:t>
            </a:r>
            <a:r>
              <a:rPr lang="en-US" altLang="zh-CN" sz="2000" b="1">
                <a:latin typeface="微软雅黑" panose="020B0503020204020204" charset="-122"/>
                <a:ea typeface="微软雅黑" panose="020B0503020204020204" charset="-122"/>
                <a:cs typeface="微软雅黑" panose="020B0503020204020204" charset="-122"/>
              </a:rPr>
              <a:t>30-</a:t>
            </a:r>
            <a:r>
              <a:rPr lang="en-US" altLang="zh-CN" sz="2000" b="1">
                <a:latin typeface="微软雅黑" panose="020B0503020204020204" charset="-122"/>
                <a:ea typeface="微软雅黑" panose="020B0503020204020204" charset="-122"/>
                <a:cs typeface="微软雅黑" panose="020B0503020204020204" charset="-122"/>
              </a:rPr>
              <a:t>60</a:t>
            </a:r>
            <a:r>
              <a:rPr lang="zh-CN" altLang="en-US" sz="2000" b="1">
                <a:latin typeface="微软雅黑" panose="020B0503020204020204" charset="-122"/>
                <a:ea typeface="微软雅黑" panose="020B0503020204020204" charset="-122"/>
                <a:cs typeface="微软雅黑" panose="020B0503020204020204" charset="-122"/>
              </a:rPr>
              <a:t>分钟</a:t>
            </a:r>
            <a:r>
              <a:rPr lang="zh-CN" altLang="en-US" sz="2000" b="1">
                <a:latin typeface="微软雅黑" panose="020B0503020204020204" charset="-122"/>
                <a:ea typeface="微软雅黑" panose="020B0503020204020204" charset="-122"/>
                <a:cs typeface="微软雅黑" panose="020B0503020204020204" charset="-122"/>
                <a:sym typeface="+mn-ea"/>
              </a:rPr>
              <a:t>。</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255" name="图片 4"/>
          <p:cNvPicPr>
            <a:picLocks noChangeAspect="1"/>
          </p:cNvPicPr>
          <p:nvPr/>
        </p:nvPicPr>
        <p:blipFill>
          <a:blip r:embed="rId1"/>
          <a:stretch>
            <a:fillRect/>
          </a:stretch>
        </p:blipFill>
        <p:spPr>
          <a:xfrm>
            <a:off x="993140" y="1961515"/>
            <a:ext cx="1400810" cy="4553585"/>
          </a:xfrm>
          <a:prstGeom prst="rect">
            <a:avLst/>
          </a:prstGeom>
        </p:spPr>
      </p:pic>
      <p:pic>
        <p:nvPicPr>
          <p:cNvPr id="256" name="图片 1"/>
          <p:cNvPicPr>
            <a:picLocks noChangeAspect="1"/>
          </p:cNvPicPr>
          <p:nvPr/>
        </p:nvPicPr>
        <p:blipFill>
          <a:blip r:embed="rId2"/>
          <a:stretch>
            <a:fillRect/>
          </a:stretch>
        </p:blipFill>
        <p:spPr>
          <a:xfrm>
            <a:off x="2393950" y="1991995"/>
            <a:ext cx="9599930" cy="4490720"/>
          </a:xfrm>
          <a:prstGeom prst="rect">
            <a:avLst/>
          </a:prstGeom>
        </p:spPr>
      </p:pic>
      <p:pic>
        <p:nvPicPr>
          <p:cNvPr id="2" name="图片 1"/>
          <p:cNvPicPr>
            <a:picLocks noChangeAspect="1"/>
          </p:cNvPicPr>
          <p:nvPr/>
        </p:nvPicPr>
        <p:blipFill>
          <a:blip r:embed="rId3"/>
          <a:stretch>
            <a:fillRect/>
          </a:stretch>
        </p:blipFill>
        <p:spPr>
          <a:xfrm>
            <a:off x="3065145" y="4953000"/>
            <a:ext cx="537210" cy="457200"/>
          </a:xfrm>
          <a:prstGeom prst="rect">
            <a:avLst/>
          </a:prstGeom>
        </p:spPr>
      </p:pic>
      <p:pic>
        <p:nvPicPr>
          <p:cNvPr id="13" name="图片 12"/>
          <p:cNvPicPr>
            <a:picLocks noChangeAspect="1"/>
          </p:cNvPicPr>
          <p:nvPr/>
        </p:nvPicPr>
        <p:blipFill>
          <a:blip r:embed="rId3"/>
          <a:stretch>
            <a:fillRect/>
          </a:stretch>
        </p:blipFill>
        <p:spPr>
          <a:xfrm>
            <a:off x="3065145" y="5337175"/>
            <a:ext cx="537210" cy="457200"/>
          </a:xfrm>
          <a:prstGeom prst="rect">
            <a:avLst/>
          </a:prstGeom>
        </p:spPr>
      </p:pic>
      <p:pic>
        <p:nvPicPr>
          <p:cNvPr id="3" name="图片 2"/>
          <p:cNvPicPr>
            <a:picLocks noChangeAspect="1"/>
          </p:cNvPicPr>
          <p:nvPr/>
        </p:nvPicPr>
        <p:blipFill>
          <a:blip r:embed="rId3"/>
          <a:stretch>
            <a:fillRect/>
          </a:stretch>
        </p:blipFill>
        <p:spPr>
          <a:xfrm>
            <a:off x="3065145" y="5687060"/>
            <a:ext cx="537210" cy="457200"/>
          </a:xfrm>
          <a:prstGeom prst="rect">
            <a:avLst/>
          </a:prstGeom>
        </p:spPr>
      </p:pic>
      <p:pic>
        <p:nvPicPr>
          <p:cNvPr id="4" name="图片 3"/>
          <p:cNvPicPr>
            <a:picLocks noChangeAspect="1"/>
          </p:cNvPicPr>
          <p:nvPr/>
        </p:nvPicPr>
        <p:blipFill>
          <a:blip r:embed="rId3"/>
          <a:stretch>
            <a:fillRect/>
          </a:stretch>
        </p:blipFill>
        <p:spPr>
          <a:xfrm>
            <a:off x="3065145" y="6026785"/>
            <a:ext cx="537210" cy="457200"/>
          </a:xfrm>
          <a:prstGeom prst="rect">
            <a:avLst/>
          </a:prstGeom>
        </p:spPr>
      </p:pic>
      <p:pic>
        <p:nvPicPr>
          <p:cNvPr id="5" name="图片 4"/>
          <p:cNvPicPr>
            <a:picLocks noChangeAspect="1"/>
          </p:cNvPicPr>
          <p:nvPr/>
        </p:nvPicPr>
        <p:blipFill>
          <a:blip r:embed="rId3"/>
          <a:stretch>
            <a:fillRect/>
          </a:stretch>
        </p:blipFill>
        <p:spPr>
          <a:xfrm>
            <a:off x="4967605" y="4758690"/>
            <a:ext cx="598170" cy="457200"/>
          </a:xfrm>
          <a:prstGeom prst="rect">
            <a:avLst/>
          </a:prstGeom>
        </p:spPr>
      </p:pic>
      <p:pic>
        <p:nvPicPr>
          <p:cNvPr id="6" name="图片 5"/>
          <p:cNvPicPr>
            <a:picLocks noChangeAspect="1"/>
          </p:cNvPicPr>
          <p:nvPr/>
        </p:nvPicPr>
        <p:blipFill>
          <a:blip r:embed="rId3"/>
          <a:stretch>
            <a:fillRect/>
          </a:stretch>
        </p:blipFill>
        <p:spPr>
          <a:xfrm>
            <a:off x="4967605" y="5142865"/>
            <a:ext cx="598170" cy="457200"/>
          </a:xfrm>
          <a:prstGeom prst="rect">
            <a:avLst/>
          </a:prstGeom>
        </p:spPr>
      </p:pic>
      <p:pic>
        <p:nvPicPr>
          <p:cNvPr id="7" name="图片 6"/>
          <p:cNvPicPr>
            <a:picLocks noChangeAspect="1"/>
          </p:cNvPicPr>
          <p:nvPr/>
        </p:nvPicPr>
        <p:blipFill>
          <a:blip r:embed="rId3"/>
          <a:stretch>
            <a:fillRect/>
          </a:stretch>
        </p:blipFill>
        <p:spPr>
          <a:xfrm>
            <a:off x="4967605" y="5492750"/>
            <a:ext cx="598170" cy="457200"/>
          </a:xfrm>
          <a:prstGeom prst="rect">
            <a:avLst/>
          </a:prstGeom>
        </p:spPr>
      </p:pic>
      <p:pic>
        <p:nvPicPr>
          <p:cNvPr id="8" name="图片 7"/>
          <p:cNvPicPr>
            <a:picLocks noChangeAspect="1"/>
          </p:cNvPicPr>
          <p:nvPr/>
        </p:nvPicPr>
        <p:blipFill>
          <a:blip r:embed="rId3"/>
          <a:stretch>
            <a:fillRect/>
          </a:stretch>
        </p:blipFill>
        <p:spPr>
          <a:xfrm>
            <a:off x="4967605" y="5832475"/>
            <a:ext cx="598170" cy="457200"/>
          </a:xfrm>
          <a:prstGeom prst="rect">
            <a:avLst/>
          </a:prstGeom>
        </p:spPr>
      </p:pic>
      <p:pic>
        <p:nvPicPr>
          <p:cNvPr id="9" name="图片 8"/>
          <p:cNvPicPr>
            <a:picLocks noChangeAspect="1"/>
          </p:cNvPicPr>
          <p:nvPr/>
        </p:nvPicPr>
        <p:blipFill>
          <a:blip r:embed="rId3"/>
          <a:stretch>
            <a:fillRect/>
          </a:stretch>
        </p:blipFill>
        <p:spPr>
          <a:xfrm>
            <a:off x="5980430" y="4770120"/>
            <a:ext cx="598170" cy="457200"/>
          </a:xfrm>
          <a:prstGeom prst="rect">
            <a:avLst/>
          </a:prstGeom>
        </p:spPr>
      </p:pic>
      <p:pic>
        <p:nvPicPr>
          <p:cNvPr id="10" name="图片 9"/>
          <p:cNvPicPr>
            <a:picLocks noChangeAspect="1"/>
          </p:cNvPicPr>
          <p:nvPr/>
        </p:nvPicPr>
        <p:blipFill>
          <a:blip r:embed="rId3"/>
          <a:stretch>
            <a:fillRect/>
          </a:stretch>
        </p:blipFill>
        <p:spPr>
          <a:xfrm>
            <a:off x="5980430" y="5154295"/>
            <a:ext cx="598170" cy="457200"/>
          </a:xfrm>
          <a:prstGeom prst="rect">
            <a:avLst/>
          </a:prstGeom>
        </p:spPr>
      </p:pic>
      <p:pic>
        <p:nvPicPr>
          <p:cNvPr id="11" name="图片 10"/>
          <p:cNvPicPr>
            <a:picLocks noChangeAspect="1"/>
          </p:cNvPicPr>
          <p:nvPr/>
        </p:nvPicPr>
        <p:blipFill>
          <a:blip r:embed="rId3"/>
          <a:stretch>
            <a:fillRect/>
          </a:stretch>
        </p:blipFill>
        <p:spPr>
          <a:xfrm>
            <a:off x="5980430" y="5504180"/>
            <a:ext cx="598170" cy="457200"/>
          </a:xfrm>
          <a:prstGeom prst="rect">
            <a:avLst/>
          </a:prstGeom>
        </p:spPr>
      </p:pic>
      <p:pic>
        <p:nvPicPr>
          <p:cNvPr id="12" name="图片 11"/>
          <p:cNvPicPr>
            <a:picLocks noChangeAspect="1"/>
          </p:cNvPicPr>
          <p:nvPr/>
        </p:nvPicPr>
        <p:blipFill>
          <a:blip r:embed="rId3"/>
          <a:stretch>
            <a:fillRect/>
          </a:stretch>
        </p:blipFill>
        <p:spPr>
          <a:xfrm>
            <a:off x="5980430" y="5843905"/>
            <a:ext cx="598170" cy="457200"/>
          </a:xfrm>
          <a:prstGeom prst="rect">
            <a:avLst/>
          </a:prstGeom>
        </p:spPr>
      </p:pic>
      <p:sp>
        <p:nvSpPr>
          <p:cNvPr id="14" name="文本框 2"/>
          <p:cNvSpPr txBox="1"/>
          <p:nvPr>
            <p:custDataLst>
              <p:tags r:id="rId4"/>
            </p:custDataLst>
          </p:nvPr>
        </p:nvSpPr>
        <p:spPr>
          <a:xfrm>
            <a:off x="836930" y="227330"/>
            <a:ext cx="10134600" cy="583565"/>
          </a:xfrm>
          <a:prstGeom prst="rect">
            <a:avLst/>
          </a:prstGeom>
          <a:noFill/>
        </p:spPr>
        <p:txBody>
          <a:bodyPr wrap="square" rtlCol="0">
            <a:spAutoFit/>
          </a:bodyPr>
          <a:p>
            <a:pPr algn="l">
              <a:buClrTx/>
              <a:buSzTx/>
              <a:buFontTx/>
            </a:pPr>
            <a:r>
              <a:rPr kumimoji="1" lang="zh-CN" altLang="en-US" sz="3200" b="1" dirty="0">
                <a:solidFill>
                  <a:srgbClr val="004AAD"/>
                </a:solidFill>
                <a:latin typeface="微软雅黑" panose="020B0503020204020204" charset="-122"/>
                <a:ea typeface="微软雅黑" panose="020B0503020204020204" charset="-122"/>
                <a:sym typeface="+mn-ea"/>
              </a:rPr>
              <a:t>（三）梳理参保名单----</a:t>
            </a:r>
            <a:r>
              <a:rPr kumimoji="1" lang="en-US" altLang="zh-CN" sz="3200" b="1" dirty="0">
                <a:solidFill>
                  <a:srgbClr val="004AAD"/>
                </a:solidFill>
                <a:latin typeface="微软雅黑" panose="020B0503020204020204" charset="-122"/>
                <a:ea typeface="微软雅黑" panose="020B0503020204020204" charset="-122"/>
              </a:rPr>
              <a:t>2</a:t>
            </a:r>
            <a:r>
              <a:rPr kumimoji="1" lang="zh-CN" altLang="en-US" sz="3200" b="1" dirty="0">
                <a:solidFill>
                  <a:srgbClr val="004AAD"/>
                </a:solidFill>
                <a:latin typeface="微软雅黑" panose="020B0503020204020204" charset="-122"/>
                <a:ea typeface="微软雅黑" panose="020B0503020204020204" charset="-122"/>
              </a:rPr>
              <a:t>、校验参保人员</a:t>
            </a:r>
            <a:endParaRPr kumimoji="1" lang="en-US" altLang="zh-CN" sz="32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263" name="文本框 3"/>
          <p:cNvSpPr txBox="1"/>
          <p:nvPr/>
        </p:nvSpPr>
        <p:spPr>
          <a:xfrm>
            <a:off x="1171575" y="1285875"/>
            <a:ext cx="10349230" cy="706755"/>
          </a:xfrm>
          <a:prstGeom prst="rect">
            <a:avLst/>
          </a:prstGeom>
          <a:noFill/>
        </p:spPr>
        <p:txBody>
          <a:bodyPr wrap="square" rtlCol="0">
            <a:spAutoFit/>
          </a:bodyPr>
          <a:p>
            <a:pPr marL="342900" indent="-342900">
              <a:buFont typeface="Arial" panose="020B0604020202020204" pitchFamily="34" charset="0"/>
              <a:buChar char="•"/>
            </a:pPr>
            <a:r>
              <a:rPr lang="zh-CN" sz="2000" b="1">
                <a:latin typeface="微软雅黑" panose="020B0503020204020204" charset="-122"/>
                <a:ea typeface="微软雅黑" panose="020B0503020204020204" charset="-122"/>
              </a:rPr>
              <a:t>校验完成后，可点击左侧菜单【参保办理】，选择对应参保编码条目，点击</a:t>
            </a:r>
            <a:r>
              <a:rPr lang="en-US" altLang="zh-CN" sz="2000" b="1">
                <a:latin typeface="微软雅黑" panose="020B0503020204020204" charset="-122"/>
                <a:ea typeface="微软雅黑" panose="020B0503020204020204" charset="-122"/>
              </a:rPr>
              <a:t>“</a:t>
            </a:r>
            <a:r>
              <a:rPr lang="zh-CN" sz="2000" b="1">
                <a:latin typeface="微软雅黑" panose="020B0503020204020204" charset="-122"/>
                <a:ea typeface="微软雅黑" panose="020B0503020204020204" charset="-122"/>
              </a:rPr>
              <a:t>操作</a:t>
            </a:r>
            <a:r>
              <a:rPr lang="en-US" altLang="zh-CN" sz="2000" b="1">
                <a:latin typeface="微软雅黑" panose="020B0503020204020204" charset="-122"/>
                <a:ea typeface="微软雅黑" panose="020B0503020204020204" charset="-122"/>
              </a:rPr>
              <a:t>”</a:t>
            </a:r>
            <a:r>
              <a:rPr lang="zh-CN" sz="2000" b="1">
                <a:latin typeface="微软雅黑" panose="020B0503020204020204" charset="-122"/>
                <a:ea typeface="微软雅黑" panose="020B0503020204020204" charset="-122"/>
              </a:rPr>
              <a:t>栏中的</a:t>
            </a:r>
            <a:r>
              <a:rPr lang="zh-CN" sz="2000" b="1">
                <a:solidFill>
                  <a:srgbClr val="C00000"/>
                </a:solidFill>
                <a:latin typeface="微软雅黑" panose="020B0503020204020204" charset="-122"/>
                <a:ea typeface="微软雅黑" panose="020B0503020204020204" charset="-122"/>
              </a:rPr>
              <a:t>【继续办理参保】</a:t>
            </a:r>
            <a:r>
              <a:rPr lang="zh-CN" sz="2000" b="1">
                <a:latin typeface="微软雅黑" panose="020B0503020204020204" charset="-122"/>
                <a:ea typeface="微软雅黑" panose="020B0503020204020204" charset="-122"/>
              </a:rPr>
              <a:t>，查看校验结果。</a:t>
            </a:r>
            <a:endParaRPr lang="zh-CN" altLang="en-US" sz="2000" b="1">
              <a:latin typeface="微软雅黑" panose="020B0503020204020204" charset="-122"/>
              <a:ea typeface="微软雅黑" panose="020B0503020204020204" charset="-122"/>
            </a:endParaRPr>
          </a:p>
        </p:txBody>
      </p:sp>
      <p:sp>
        <p:nvSpPr>
          <p:cNvPr id="274" name="文本框 16"/>
          <p:cNvSpPr txBox="1"/>
          <p:nvPr/>
        </p:nvSpPr>
        <p:spPr>
          <a:xfrm>
            <a:off x="7401560" y="833755"/>
            <a:ext cx="4716145" cy="368300"/>
          </a:xfrm>
          <a:prstGeom prst="rect">
            <a:avLst/>
          </a:prstGeom>
          <a:noFill/>
        </p:spPr>
        <p:txBody>
          <a:bodyPr wrap="square" rtlCol="0">
            <a:spAutoFit/>
          </a:bodyPr>
          <a:p>
            <a:r>
              <a:rPr lang="zh-CN" altLang="en-US" b="1">
                <a:solidFill>
                  <a:srgbClr val="FF0000"/>
                </a:solidFill>
                <a:highlight>
                  <a:srgbClr val="FFFF00"/>
                </a:highlight>
                <a:latin typeface="微软雅黑" panose="020B0503020204020204" charset="-122"/>
                <a:ea typeface="微软雅黑" panose="020B0503020204020204" charset="-122"/>
              </a:rPr>
              <a:t>如校验结果无异常数据，忽略此步骤</a:t>
            </a:r>
            <a:endParaRPr lang="zh-CN" altLang="en-US" b="1">
              <a:solidFill>
                <a:srgbClr val="FF0000"/>
              </a:solidFill>
              <a:highlight>
                <a:srgbClr val="FFFF00"/>
              </a:highlight>
              <a:latin typeface="微软雅黑" panose="020B0503020204020204" charset="-122"/>
              <a:ea typeface="微软雅黑" panose="020B0503020204020204" charset="-122"/>
            </a:endParaRPr>
          </a:p>
        </p:txBody>
      </p:sp>
      <p:sp>
        <p:nvSpPr>
          <p:cNvPr id="2" name="文本框 2"/>
          <p:cNvSpPr txBox="1"/>
          <p:nvPr>
            <p:custDataLst>
              <p:tags r:id="rId1"/>
            </p:custDataLst>
          </p:nvPr>
        </p:nvSpPr>
        <p:spPr>
          <a:xfrm>
            <a:off x="836930" y="227330"/>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（三）梳理参保名单-</a:t>
            </a:r>
            <a:r>
              <a:rPr kumimoji="1" lang="en-US" altLang="zh-CN" sz="3000" b="1" dirty="0">
                <a:solidFill>
                  <a:srgbClr val="004AAD"/>
                </a:solidFill>
                <a:latin typeface="微软雅黑" panose="020B0503020204020204" charset="-122"/>
                <a:ea typeface="微软雅黑" panose="020B0503020204020204" charset="-122"/>
                <a:sym typeface="+mn-ea"/>
              </a:rPr>
              <a:t>-</a:t>
            </a:r>
            <a:r>
              <a:rPr kumimoji="1" lang="zh-CN" altLang="en-US" sz="3000" b="1" dirty="0">
                <a:solidFill>
                  <a:srgbClr val="004AAD"/>
                </a:solidFill>
                <a:latin typeface="微软雅黑" panose="020B0503020204020204" charset="-122"/>
                <a:ea typeface="微软雅黑" panose="020B0503020204020204" charset="-122"/>
                <a:sym typeface="+mn-ea"/>
              </a:rPr>
              <a:t>-</a:t>
            </a:r>
            <a:r>
              <a:rPr kumimoji="1" lang="en-US" altLang="zh-CN" sz="3000" b="1" dirty="0">
                <a:solidFill>
                  <a:srgbClr val="004AAD"/>
                </a:solidFill>
                <a:latin typeface="微软雅黑" panose="020B0503020204020204" charset="-122"/>
                <a:ea typeface="微软雅黑" panose="020B0503020204020204" charset="-122"/>
              </a:rPr>
              <a:t>3</a:t>
            </a:r>
            <a:r>
              <a:rPr kumimoji="1" lang="zh-CN" altLang="en-US" sz="3000" b="1" dirty="0">
                <a:solidFill>
                  <a:srgbClr val="004AAD"/>
                </a:solidFill>
                <a:latin typeface="微软雅黑" panose="020B0503020204020204" charset="-122"/>
                <a:ea typeface="微软雅黑" panose="020B0503020204020204" charset="-122"/>
              </a:rPr>
              <a:t>、校验结果处理</a:t>
            </a:r>
            <a:r>
              <a:rPr kumimoji="1" lang="zh-CN" altLang="en-US" sz="2800" b="1" dirty="0">
                <a:solidFill>
                  <a:srgbClr val="004AAD"/>
                </a:solidFill>
                <a:latin typeface="微软雅黑" panose="020B0503020204020204" charset="-122"/>
                <a:ea typeface="微软雅黑" panose="020B0503020204020204" charset="-122"/>
              </a:rPr>
              <a:t>（异常数据处理）</a:t>
            </a:r>
            <a:endParaRPr kumimoji="1" lang="en-US" altLang="zh-CN"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pic>
        <p:nvPicPr>
          <p:cNvPr id="4" name="图片 3"/>
          <p:cNvPicPr>
            <a:picLocks noChangeAspect="1"/>
          </p:cNvPicPr>
          <p:nvPr/>
        </p:nvPicPr>
        <p:blipFill>
          <a:blip r:embed="rId2"/>
          <a:stretch>
            <a:fillRect/>
          </a:stretch>
        </p:blipFill>
        <p:spPr>
          <a:xfrm>
            <a:off x="1171575" y="2087245"/>
            <a:ext cx="10943590" cy="4620260"/>
          </a:xfrm>
          <a:prstGeom prst="rect">
            <a:avLst/>
          </a:prstGeom>
        </p:spPr>
      </p:pic>
      <p:sp>
        <p:nvSpPr>
          <p:cNvPr id="197" name="矩形 11"/>
          <p:cNvSpPr/>
          <p:nvPr>
            <p:custDataLst>
              <p:tags r:id="rId3"/>
            </p:custDataLst>
          </p:nvPr>
        </p:nvSpPr>
        <p:spPr>
          <a:xfrm>
            <a:off x="1300480" y="3791585"/>
            <a:ext cx="862330" cy="424815"/>
          </a:xfrm>
          <a:prstGeom prst="rect">
            <a:avLst/>
          </a:prstGeom>
          <a:ln w="25400">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 name="矩形 11"/>
          <p:cNvSpPr/>
          <p:nvPr>
            <p:custDataLst>
              <p:tags r:id="rId4"/>
            </p:custDataLst>
          </p:nvPr>
        </p:nvSpPr>
        <p:spPr>
          <a:xfrm>
            <a:off x="8777605" y="4827270"/>
            <a:ext cx="862330" cy="195580"/>
          </a:xfrm>
          <a:prstGeom prst="rect">
            <a:avLst/>
          </a:prstGeom>
          <a:ln w="19050">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椭圆 5"/>
          <p:cNvSpPr/>
          <p:nvPr/>
        </p:nvSpPr>
        <p:spPr>
          <a:xfrm>
            <a:off x="8720455" y="2799080"/>
            <a:ext cx="862330" cy="626110"/>
          </a:xfrm>
          <a:prstGeom prst="ellipse">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右箭头 12"/>
          <p:cNvSpPr/>
          <p:nvPr>
            <p:custDataLst>
              <p:tags r:id="rId5"/>
            </p:custDataLst>
          </p:nvPr>
        </p:nvSpPr>
        <p:spPr>
          <a:xfrm rot="7080000" flipV="1">
            <a:off x="9356090" y="2606675"/>
            <a:ext cx="422275" cy="335280"/>
          </a:xfrm>
          <a:prstGeom prst="rightArrow">
            <a:avLst>
              <a:gd name="adj1" fmla="val 50000"/>
              <a:gd name="adj2" fmla="val 46992"/>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9731375" y="2508885"/>
            <a:ext cx="1623060" cy="337185"/>
          </a:xfrm>
          <a:prstGeom prst="rect">
            <a:avLst/>
          </a:prstGeom>
          <a:noFill/>
          <a:ln>
            <a:solidFill>
              <a:srgbClr val="FF0000"/>
            </a:solidFill>
          </a:ln>
        </p:spPr>
        <p:txBody>
          <a:bodyPr wrap="square" rtlCol="0">
            <a:spAutoFit/>
          </a:bodyPr>
          <a:p>
            <a:r>
              <a:rPr lang="zh-CN" altLang="en-US" sz="1600">
                <a:solidFill>
                  <a:srgbClr val="C00000"/>
                </a:solidFill>
                <a:highlight>
                  <a:srgbClr val="FFFF00"/>
                </a:highlight>
                <a:latin typeface="微软雅黑" panose="020B0503020204020204" charset="-122"/>
                <a:ea typeface="微软雅黑" panose="020B0503020204020204" charset="-122"/>
              </a:rPr>
              <a:t>点击可刷新页面</a:t>
            </a:r>
            <a:endParaRPr lang="zh-CN" altLang="en-US" sz="1600">
              <a:solidFill>
                <a:srgbClr val="C00000"/>
              </a:solidFill>
              <a:highlight>
                <a:srgbClr val="FFFF00"/>
              </a:highlight>
              <a:latin typeface="微软雅黑" panose="020B0503020204020204" charset="-122"/>
              <a:ea typeface="微软雅黑" panose="020B0503020204020204" charset="-122"/>
            </a:endParaRPr>
          </a:p>
        </p:txBody>
      </p:sp>
      <p:sp>
        <p:nvSpPr>
          <p:cNvPr id="40" name="圆角矩形 17"/>
          <p:cNvSpPr/>
          <p:nvPr/>
        </p:nvSpPr>
        <p:spPr>
          <a:xfrm>
            <a:off x="3111500" y="4924425"/>
            <a:ext cx="1173480" cy="30607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17"/>
          <p:cNvSpPr/>
          <p:nvPr/>
        </p:nvSpPr>
        <p:spPr>
          <a:xfrm>
            <a:off x="2990850" y="5613400"/>
            <a:ext cx="1294130" cy="30607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7"/>
          <p:cNvSpPr/>
          <p:nvPr/>
        </p:nvSpPr>
        <p:spPr>
          <a:xfrm>
            <a:off x="4303395" y="4884420"/>
            <a:ext cx="1282065" cy="40386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7"/>
          <p:cNvSpPr/>
          <p:nvPr/>
        </p:nvSpPr>
        <p:spPr>
          <a:xfrm>
            <a:off x="4314190" y="5595620"/>
            <a:ext cx="1271270" cy="40386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7"/>
          <p:cNvSpPr/>
          <p:nvPr/>
        </p:nvSpPr>
        <p:spPr>
          <a:xfrm>
            <a:off x="5585460" y="4947920"/>
            <a:ext cx="600075" cy="30607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7"/>
          <p:cNvSpPr/>
          <p:nvPr/>
        </p:nvSpPr>
        <p:spPr>
          <a:xfrm>
            <a:off x="5584825" y="5613400"/>
            <a:ext cx="647700" cy="30607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pic>
        <p:nvPicPr>
          <p:cNvPr id="261" name="图片 5"/>
          <p:cNvPicPr>
            <a:picLocks noChangeAspect="1"/>
          </p:cNvPicPr>
          <p:nvPr/>
        </p:nvPicPr>
        <p:blipFill>
          <a:blip r:embed="rId1"/>
          <a:stretch>
            <a:fillRect/>
          </a:stretch>
        </p:blipFill>
        <p:spPr>
          <a:xfrm>
            <a:off x="2432050" y="2394585"/>
            <a:ext cx="8659495" cy="3968115"/>
          </a:xfrm>
          <a:prstGeom prst="rect">
            <a:avLst/>
          </a:prstGeom>
        </p:spPr>
      </p:pic>
      <p:sp>
        <p:nvSpPr>
          <p:cNvPr id="263" name="文本框 3"/>
          <p:cNvSpPr txBox="1"/>
          <p:nvPr/>
        </p:nvSpPr>
        <p:spPr>
          <a:xfrm>
            <a:off x="1114425" y="836930"/>
            <a:ext cx="10775315" cy="1550035"/>
          </a:xfrm>
          <a:prstGeom prst="rect">
            <a:avLst/>
          </a:prstGeom>
          <a:noFill/>
        </p:spPr>
        <p:txBody>
          <a:bodyPr wrap="square" rtlCol="0">
            <a:noAutofit/>
          </a:bodyPr>
          <a:p>
            <a:pPr indent="0">
              <a:buFont typeface="Arial" panose="020B0604020202020204" pitchFamily="34" charset="0"/>
              <a:buNone/>
            </a:pPr>
            <a:r>
              <a:rPr lang="zh-CN" sz="2000" b="1">
                <a:latin typeface="微软雅黑" panose="020B0503020204020204" charset="-122"/>
                <a:ea typeface="微软雅黑" panose="020B0503020204020204" charset="-122"/>
                <a:sym typeface="+mn-ea"/>
              </a:rPr>
              <a:t>点击</a:t>
            </a:r>
            <a:r>
              <a:rPr lang="en-US" altLang="zh-CN" sz="2000" b="1">
                <a:latin typeface="微软雅黑" panose="020B0503020204020204" charset="-122"/>
                <a:ea typeface="微软雅黑" panose="020B0503020204020204" charset="-122"/>
                <a:sym typeface="+mn-ea"/>
              </a:rPr>
              <a:t>“</a:t>
            </a:r>
            <a:r>
              <a:rPr lang="zh-CN" altLang="en-US" sz="2000" b="1">
                <a:latin typeface="微软雅黑" panose="020B0503020204020204" charset="-122"/>
                <a:ea typeface="微软雅黑" panose="020B0503020204020204" charset="-122"/>
                <a:sym typeface="+mn-ea"/>
              </a:rPr>
              <a:t>查看并处理异常数据</a:t>
            </a:r>
            <a:r>
              <a:rPr lang="en-US" altLang="zh-CN" sz="2000" b="1">
                <a:latin typeface="微软雅黑" panose="020B0503020204020204" charset="-122"/>
                <a:ea typeface="微软雅黑" panose="020B0503020204020204" charset="-122"/>
                <a:sym typeface="+mn-ea"/>
              </a:rPr>
              <a:t>”</a:t>
            </a:r>
            <a:r>
              <a:rPr lang="zh-CN" altLang="en-US" sz="2000" b="1">
                <a:latin typeface="微软雅黑" panose="020B0503020204020204" charset="-122"/>
                <a:ea typeface="微软雅黑" panose="020B0503020204020204" charset="-122"/>
                <a:sym typeface="+mn-ea"/>
              </a:rPr>
              <a:t>，对异常情况进行处理。</a:t>
            </a:r>
            <a:endParaRPr lang="zh-CN" altLang="en-US" sz="2000" b="1">
              <a:latin typeface="微软雅黑" panose="020B0503020204020204" charset="-122"/>
              <a:ea typeface="微软雅黑" panose="020B0503020204020204" charset="-122"/>
              <a:cs typeface="微软雅黑" panose="020B0503020204020204" charset="-122"/>
            </a:endParaRPr>
          </a:p>
          <a:p>
            <a:pPr indent="0">
              <a:buFont typeface="Arial" panose="020B0604020202020204" pitchFamily="34" charset="0"/>
              <a:buNone/>
            </a:pPr>
            <a:r>
              <a:rPr lang="zh-CN" altLang="en-US" sz="2000" b="1">
                <a:latin typeface="微软雅黑" panose="020B0503020204020204" charset="-122"/>
                <a:ea typeface="微软雅黑" panose="020B0503020204020204" charset="-122"/>
                <a:cs typeface="微软雅黑" panose="020B0503020204020204" charset="-122"/>
              </a:rPr>
              <a:t>常见异常数据介绍：</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情形</a:t>
            </a:r>
            <a:r>
              <a:rPr lang="en-US" altLang="zh-CN" sz="2000" b="1">
                <a:latin typeface="微软雅黑" panose="020B0503020204020204" charset="-122"/>
                <a:ea typeface="微软雅黑" panose="020B0503020204020204" charset="-122"/>
                <a:cs typeface="微软雅黑" panose="020B0503020204020204" charset="-122"/>
              </a:rPr>
              <a:t>1</a:t>
            </a:r>
            <a:r>
              <a:rPr lang="zh-CN" altLang="en-US" sz="2000" b="1">
                <a:latin typeface="微软雅黑" panose="020B0503020204020204" charset="-122"/>
                <a:ea typeface="微软雅黑" panose="020B0503020204020204" charset="-122"/>
                <a:cs typeface="微软雅黑" panose="020B0503020204020204" charset="-122"/>
              </a:rPr>
              <a:t>：社保姓名与参保姓名不一致</a:t>
            </a:r>
            <a:endParaRPr lang="zh-CN" altLang="en-US" sz="2000" b="1">
              <a:latin typeface="微软雅黑" panose="020B0503020204020204" charset="-122"/>
              <a:ea typeface="微软雅黑" panose="020B0503020204020204" charset="-122"/>
              <a:cs typeface="微软雅黑" panose="020B0503020204020204" charset="-122"/>
            </a:endParaRPr>
          </a:p>
          <a:p>
            <a:pPr marL="800100" lvl="1" indent="-34290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如确认</a:t>
            </a:r>
            <a:r>
              <a:rPr lang="zh-CN" altLang="en-US" sz="2000" b="1">
                <a:latin typeface="微软雅黑" panose="020B0503020204020204" charset="-122"/>
                <a:ea typeface="微软雅黑" panose="020B0503020204020204" charset="-122"/>
                <a:cs typeface="微软雅黑" panose="020B0503020204020204" charset="-122"/>
                <a:sym typeface="+mn-ea"/>
              </a:rPr>
              <a:t>社保</a:t>
            </a:r>
            <a:r>
              <a:rPr lang="zh-CN" altLang="en-US" sz="2000" b="1">
                <a:latin typeface="微软雅黑" panose="020B0503020204020204" charset="-122"/>
                <a:ea typeface="微软雅黑" panose="020B0503020204020204" charset="-122"/>
                <a:cs typeface="微软雅黑" panose="020B0503020204020204" charset="-122"/>
                <a:sym typeface="+mn-ea"/>
              </a:rPr>
              <a:t>姓名正确，请点击社保姓名右侧【确认】按钮，以社保姓名覆盖；</a:t>
            </a:r>
            <a:endParaRPr lang="zh-CN" altLang="en-US" sz="2000" b="1">
              <a:latin typeface="微软雅黑" panose="020B0503020204020204" charset="-122"/>
              <a:ea typeface="微软雅黑" panose="020B0503020204020204" charset="-122"/>
              <a:cs typeface="微软雅黑" panose="020B0503020204020204" charset="-122"/>
            </a:endParaRPr>
          </a:p>
          <a:p>
            <a:pPr marL="800100" lvl="1" indent="-34290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如导入姓名正确，则身份证号使用错误，</a:t>
            </a:r>
            <a:r>
              <a:rPr lang="zh-CN" altLang="en-US" sz="2000" b="1">
                <a:latin typeface="微软雅黑" panose="020B0503020204020204" charset="-122"/>
                <a:ea typeface="微软雅黑" panose="020B0503020204020204" charset="-122"/>
                <a:cs typeface="微软雅黑" panose="020B0503020204020204" charset="-122"/>
                <a:sym typeface="+mn-ea"/>
              </a:rPr>
              <a:t>点击操作栏的</a:t>
            </a:r>
            <a:r>
              <a:rPr lang="zh-CN" altLang="en-US" sz="2000" b="1" dirty="0">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删除】，删除该人员。</a:t>
            </a:r>
            <a:endParaRPr lang="zh-CN" altLang="en-US" sz="2000" b="1">
              <a:latin typeface="微软雅黑" panose="020B0503020204020204" charset="-122"/>
              <a:ea typeface="微软雅黑" panose="020B0503020204020204" charset="-122"/>
              <a:cs typeface="微软雅黑" panose="020B0503020204020204" charset="-122"/>
              <a:sym typeface="+mn-ea"/>
            </a:endParaRPr>
          </a:p>
          <a:p>
            <a:pPr lvl="1" indent="0">
              <a:buFont typeface="Arial" panose="020B0604020202020204" pitchFamily="34" charset="0"/>
              <a:buNone/>
            </a:pPr>
            <a:r>
              <a:rPr lang="en-US" altLang="zh-CN" sz="2000" b="1">
                <a:latin typeface="微软雅黑" panose="020B0503020204020204" charset="-122"/>
                <a:ea typeface="微软雅黑" panose="020B0503020204020204" charset="-122"/>
                <a:cs typeface="微软雅黑" panose="020B0503020204020204" charset="-122"/>
                <a:sym typeface="+mn-ea"/>
              </a:rPr>
              <a:t>   </a:t>
            </a:r>
            <a:r>
              <a:rPr lang="zh-CN" altLang="en-US" sz="2000" b="1">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如需新增人员，可返回前一步骤，点击“新增参保人员”，进行补充）</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264" name="图片 4"/>
          <p:cNvPicPr>
            <a:picLocks noChangeAspect="1"/>
          </p:cNvPicPr>
          <p:nvPr/>
        </p:nvPicPr>
        <p:blipFill>
          <a:blip r:embed="rId2"/>
          <a:srcRect b="15242"/>
          <a:stretch>
            <a:fillRect/>
          </a:stretch>
        </p:blipFill>
        <p:spPr>
          <a:xfrm>
            <a:off x="1031240" y="2409190"/>
            <a:ext cx="1400810" cy="3859530"/>
          </a:xfrm>
          <a:prstGeom prst="rect">
            <a:avLst/>
          </a:prstGeom>
        </p:spPr>
      </p:pic>
      <p:sp>
        <p:nvSpPr>
          <p:cNvPr id="265" name="圆角矩形 17"/>
          <p:cNvSpPr/>
          <p:nvPr/>
        </p:nvSpPr>
        <p:spPr>
          <a:xfrm>
            <a:off x="2571750" y="3005455"/>
            <a:ext cx="1485265" cy="359410"/>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6" name="左箭头 6"/>
          <p:cNvSpPr/>
          <p:nvPr/>
        </p:nvSpPr>
        <p:spPr>
          <a:xfrm rot="11640000">
            <a:off x="4063365" y="3220720"/>
            <a:ext cx="1543050"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9" name="文本框 11"/>
          <p:cNvSpPr txBox="1"/>
          <p:nvPr/>
        </p:nvSpPr>
        <p:spPr>
          <a:xfrm>
            <a:off x="1704975" y="6348095"/>
            <a:ext cx="4153535" cy="521970"/>
          </a:xfrm>
          <a:prstGeom prst="rect">
            <a:avLst/>
          </a:prstGeom>
          <a:noFill/>
        </p:spPr>
        <p:txBody>
          <a:bodyPr wrap="square" rtlCol="0">
            <a:spAutoFit/>
          </a:bodyPr>
          <a:p>
            <a:pPr lvl="0" algn="l">
              <a:buClrTx/>
              <a:buSzTx/>
              <a:buFontTx/>
            </a:pPr>
            <a:r>
              <a:rPr lang="zh-CN" altLang="en-US" sz="1400" b="1">
                <a:latin typeface="微软雅黑" panose="020B0503020204020204" charset="-122"/>
                <a:ea typeface="微软雅黑" panose="020B0503020204020204" charset="-122"/>
                <a:cs typeface="微软雅黑" panose="020B0503020204020204" charset="-122"/>
                <a:sym typeface="+mn-ea"/>
              </a:rPr>
              <a:t>如</a:t>
            </a:r>
            <a:r>
              <a:rPr lang="zh-CN" altLang="en-US" sz="1400" b="1">
                <a:latin typeface="微软雅黑" panose="020B0503020204020204" charset="-122"/>
                <a:ea typeface="微软雅黑" panose="020B0503020204020204" charset="-122"/>
                <a:cs typeface="微软雅黑" panose="020B0503020204020204" charset="-122"/>
                <a:sym typeface="+mn-ea"/>
              </a:rPr>
              <a:t>导入姓名正确，则</a:t>
            </a:r>
            <a:r>
              <a:rPr lang="zh-CN" altLang="en-US" sz="1400" b="1">
                <a:latin typeface="微软雅黑" panose="020B0503020204020204" charset="-122"/>
                <a:ea typeface="微软雅黑" panose="020B0503020204020204" charset="-122"/>
                <a:cs typeface="微软雅黑" panose="020B0503020204020204" charset="-122"/>
                <a:sym typeface="+mn-ea"/>
              </a:rPr>
              <a:t>身份证号错误，请点击</a:t>
            </a:r>
            <a:endParaRPr lang="zh-CN" altLang="en-US" sz="1400" b="1">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400" b="1">
                <a:latin typeface="微软雅黑" panose="020B0503020204020204" charset="-122"/>
                <a:ea typeface="微软雅黑" panose="020B0503020204020204" charset="-122"/>
                <a:cs typeface="微软雅黑" panose="020B0503020204020204" charset="-122"/>
                <a:sym typeface="+mn-ea"/>
              </a:rPr>
              <a:t>异常核对，在【操作】栏点击【删除】当前</a:t>
            </a:r>
            <a:r>
              <a:rPr lang="zh-CN" altLang="en-US" sz="1400" b="1">
                <a:latin typeface="微软雅黑" panose="020B0503020204020204" charset="-122"/>
                <a:ea typeface="微软雅黑" panose="020B0503020204020204" charset="-122"/>
                <a:cs typeface="微软雅黑" panose="020B0503020204020204" charset="-122"/>
                <a:sym typeface="+mn-ea"/>
              </a:rPr>
              <a:t>人员。</a:t>
            </a:r>
            <a:endParaRPr lang="zh-CN" altLang="en-US" sz="1400" b="1">
              <a:latin typeface="微软雅黑" panose="020B0503020204020204" charset="-122"/>
              <a:ea typeface="微软雅黑" panose="020B0503020204020204" charset="-122"/>
              <a:cs typeface="微软雅黑" panose="020B0503020204020204" charset="-122"/>
              <a:sym typeface="+mn-ea"/>
            </a:endParaRPr>
          </a:p>
        </p:txBody>
      </p:sp>
      <p:sp>
        <p:nvSpPr>
          <p:cNvPr id="270" name="文本框 12"/>
          <p:cNvSpPr txBox="1"/>
          <p:nvPr/>
        </p:nvSpPr>
        <p:spPr>
          <a:xfrm>
            <a:off x="5905500" y="6472555"/>
            <a:ext cx="5895340" cy="306705"/>
          </a:xfrm>
          <a:prstGeom prst="rect">
            <a:avLst/>
          </a:prstGeom>
          <a:noFill/>
        </p:spPr>
        <p:txBody>
          <a:bodyPr wrap="square" rtlCol="0">
            <a:spAutoFit/>
          </a:bodyPr>
          <a:p>
            <a:r>
              <a:rPr lang="zh-CN" altLang="en-US" sz="1400" b="1">
                <a:latin typeface="微软雅黑" panose="020B0503020204020204" charset="-122"/>
                <a:ea typeface="微软雅黑" panose="020B0503020204020204" charset="-122"/>
                <a:cs typeface="微软雅黑" panose="020B0503020204020204" charset="-122"/>
              </a:rPr>
              <a:t>如导入姓名有误</a:t>
            </a:r>
            <a:r>
              <a:rPr lang="en-US" altLang="zh-CN" sz="1400" b="1">
                <a:latin typeface="微软雅黑" panose="020B0503020204020204" charset="-122"/>
                <a:ea typeface="微软雅黑" panose="020B0503020204020204" charset="-122"/>
                <a:cs typeface="微软雅黑" panose="020B0503020204020204" charset="-122"/>
              </a:rPr>
              <a:t> </a:t>
            </a:r>
            <a:r>
              <a:rPr lang="zh-CN" altLang="en-US" sz="1400" b="1">
                <a:latin typeface="微软雅黑" panose="020B0503020204020204" charset="-122"/>
                <a:ea typeface="微软雅黑" panose="020B0503020204020204" charset="-122"/>
                <a:cs typeface="微软雅黑" panose="020B0503020204020204" charset="-122"/>
              </a:rPr>
              <a:t>、社保姓名正确，请点击【确认】，以社保姓名覆盖。</a:t>
            </a:r>
            <a:endParaRPr lang="zh-CN" altLang="en-US" sz="1400" b="1">
              <a:latin typeface="微软雅黑" panose="020B0503020204020204" charset="-122"/>
              <a:ea typeface="微软雅黑" panose="020B0503020204020204" charset="-122"/>
              <a:cs typeface="微软雅黑" panose="020B0503020204020204" charset="-122"/>
            </a:endParaRPr>
          </a:p>
        </p:txBody>
      </p:sp>
      <p:sp>
        <p:nvSpPr>
          <p:cNvPr id="274" name="文本框 16"/>
          <p:cNvSpPr txBox="1"/>
          <p:nvPr/>
        </p:nvSpPr>
        <p:spPr>
          <a:xfrm>
            <a:off x="7509510" y="682625"/>
            <a:ext cx="4716145" cy="368300"/>
          </a:xfrm>
          <a:prstGeom prst="rect">
            <a:avLst/>
          </a:prstGeom>
          <a:noFill/>
        </p:spPr>
        <p:txBody>
          <a:bodyPr wrap="square" rtlCol="0">
            <a:spAutoFit/>
          </a:bodyPr>
          <a:p>
            <a:r>
              <a:rPr lang="zh-CN" altLang="en-US">
                <a:solidFill>
                  <a:srgbClr val="FF0000"/>
                </a:solidFill>
                <a:highlight>
                  <a:srgbClr val="FFFF00"/>
                </a:highlight>
              </a:rPr>
              <a:t>如校验结果无异常数据，忽略此步骤</a:t>
            </a:r>
            <a:endParaRPr lang="zh-CN" altLang="en-US">
              <a:solidFill>
                <a:srgbClr val="FF0000"/>
              </a:solidFill>
              <a:highlight>
                <a:srgbClr val="FFFF00"/>
              </a:highlight>
            </a:endParaRPr>
          </a:p>
        </p:txBody>
      </p:sp>
      <p:pic>
        <p:nvPicPr>
          <p:cNvPr id="5" name="图片 4"/>
          <p:cNvPicPr>
            <a:picLocks noChangeAspect="1"/>
          </p:cNvPicPr>
          <p:nvPr/>
        </p:nvPicPr>
        <p:blipFill>
          <a:blip r:embed="rId3"/>
          <a:stretch>
            <a:fillRect/>
          </a:stretch>
        </p:blipFill>
        <p:spPr>
          <a:xfrm>
            <a:off x="2961640" y="5654040"/>
            <a:ext cx="290195" cy="307975"/>
          </a:xfrm>
          <a:prstGeom prst="rect">
            <a:avLst/>
          </a:prstGeom>
        </p:spPr>
      </p:pic>
      <p:pic>
        <p:nvPicPr>
          <p:cNvPr id="2" name="图片 1"/>
          <p:cNvPicPr>
            <a:picLocks noChangeAspect="1"/>
          </p:cNvPicPr>
          <p:nvPr/>
        </p:nvPicPr>
        <p:blipFill>
          <a:blip r:embed="rId3"/>
          <a:stretch>
            <a:fillRect/>
          </a:stretch>
        </p:blipFill>
        <p:spPr>
          <a:xfrm>
            <a:off x="4032885" y="5504815"/>
            <a:ext cx="290195" cy="457200"/>
          </a:xfrm>
          <a:prstGeom prst="rect">
            <a:avLst/>
          </a:prstGeom>
        </p:spPr>
      </p:pic>
      <p:cxnSp>
        <p:nvCxnSpPr>
          <p:cNvPr id="267" name="肘形连接符 7"/>
          <p:cNvCxnSpPr/>
          <p:nvPr/>
        </p:nvCxnSpPr>
        <p:spPr>
          <a:xfrm rot="5400000" flipV="1">
            <a:off x="3281045" y="6075680"/>
            <a:ext cx="542925" cy="3175"/>
          </a:xfrm>
          <a:prstGeom prst="bentConnector3">
            <a:avLst>
              <a:gd name="adj1" fmla="val 50058"/>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3" name="图片 2"/>
          <p:cNvPicPr>
            <a:picLocks noChangeAspect="1"/>
          </p:cNvPicPr>
          <p:nvPr/>
        </p:nvPicPr>
        <p:blipFill>
          <a:blip r:embed="rId3"/>
          <a:stretch>
            <a:fillRect/>
          </a:stretch>
        </p:blipFill>
        <p:spPr>
          <a:xfrm>
            <a:off x="3199130" y="6178550"/>
            <a:ext cx="290195" cy="153670"/>
          </a:xfrm>
          <a:prstGeom prst="rect">
            <a:avLst/>
          </a:prstGeom>
        </p:spPr>
      </p:pic>
      <p:pic>
        <p:nvPicPr>
          <p:cNvPr id="4" name="图片 3"/>
          <p:cNvPicPr>
            <a:picLocks noChangeAspect="1"/>
          </p:cNvPicPr>
          <p:nvPr/>
        </p:nvPicPr>
        <p:blipFill>
          <a:blip r:embed="rId3"/>
          <a:stretch>
            <a:fillRect/>
          </a:stretch>
        </p:blipFill>
        <p:spPr>
          <a:xfrm>
            <a:off x="6096635" y="5607050"/>
            <a:ext cx="752475" cy="292735"/>
          </a:xfrm>
          <a:prstGeom prst="rect">
            <a:avLst/>
          </a:prstGeom>
        </p:spPr>
      </p:pic>
      <p:pic>
        <p:nvPicPr>
          <p:cNvPr id="6" name="图片 5"/>
          <p:cNvPicPr>
            <a:picLocks noChangeAspect="1"/>
          </p:cNvPicPr>
          <p:nvPr/>
        </p:nvPicPr>
        <p:blipFill>
          <a:blip r:embed="rId3"/>
          <a:stretch>
            <a:fillRect/>
          </a:stretch>
        </p:blipFill>
        <p:spPr>
          <a:xfrm>
            <a:off x="6078220" y="6167755"/>
            <a:ext cx="828675" cy="195580"/>
          </a:xfrm>
          <a:prstGeom prst="rect">
            <a:avLst/>
          </a:prstGeom>
        </p:spPr>
      </p:pic>
      <p:sp>
        <p:nvSpPr>
          <p:cNvPr id="7" name="文本框 2"/>
          <p:cNvSpPr txBox="1"/>
          <p:nvPr>
            <p:custDataLst>
              <p:tags r:id="rId4"/>
            </p:custDataLst>
          </p:nvPr>
        </p:nvSpPr>
        <p:spPr>
          <a:xfrm>
            <a:off x="836930" y="227330"/>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（三）梳理参保名单-</a:t>
            </a:r>
            <a:r>
              <a:rPr kumimoji="1" lang="en-US" altLang="zh-CN" sz="3000" b="1" dirty="0">
                <a:solidFill>
                  <a:srgbClr val="004AAD"/>
                </a:solidFill>
                <a:latin typeface="微软雅黑" panose="020B0503020204020204" charset="-122"/>
                <a:ea typeface="微软雅黑" panose="020B0503020204020204" charset="-122"/>
                <a:sym typeface="+mn-ea"/>
              </a:rPr>
              <a:t>-</a:t>
            </a:r>
            <a:r>
              <a:rPr kumimoji="1" lang="zh-CN" altLang="en-US" sz="3000" b="1" dirty="0">
                <a:solidFill>
                  <a:srgbClr val="004AAD"/>
                </a:solidFill>
                <a:latin typeface="微软雅黑" panose="020B0503020204020204" charset="-122"/>
                <a:ea typeface="微软雅黑" panose="020B0503020204020204" charset="-122"/>
                <a:sym typeface="+mn-ea"/>
              </a:rPr>
              <a:t>-</a:t>
            </a:r>
            <a:r>
              <a:rPr kumimoji="1" lang="en-US" altLang="zh-CN" sz="3000" b="1" dirty="0">
                <a:solidFill>
                  <a:srgbClr val="004AAD"/>
                </a:solidFill>
                <a:latin typeface="微软雅黑" panose="020B0503020204020204" charset="-122"/>
                <a:ea typeface="微软雅黑" panose="020B0503020204020204" charset="-122"/>
              </a:rPr>
              <a:t>3</a:t>
            </a:r>
            <a:r>
              <a:rPr kumimoji="1" lang="zh-CN" altLang="en-US" sz="3000" b="1" dirty="0">
                <a:solidFill>
                  <a:srgbClr val="004AAD"/>
                </a:solidFill>
                <a:latin typeface="微软雅黑" panose="020B0503020204020204" charset="-122"/>
                <a:ea typeface="微软雅黑" panose="020B0503020204020204" charset="-122"/>
              </a:rPr>
              <a:t>、校验结果处理</a:t>
            </a:r>
            <a:r>
              <a:rPr kumimoji="1" lang="zh-CN" altLang="en-US" sz="2800" b="1" dirty="0">
                <a:solidFill>
                  <a:srgbClr val="004AAD"/>
                </a:solidFill>
                <a:latin typeface="微软雅黑" panose="020B0503020204020204" charset="-122"/>
                <a:ea typeface="微软雅黑" panose="020B0503020204020204" charset="-122"/>
              </a:rPr>
              <a:t>（异常数据处理）</a:t>
            </a:r>
            <a:endParaRPr kumimoji="1" lang="en-US" altLang="zh-CN"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
        <p:nvSpPr>
          <p:cNvPr id="8" name="矩形 7"/>
          <p:cNvSpPr/>
          <p:nvPr/>
        </p:nvSpPr>
        <p:spPr>
          <a:xfrm>
            <a:off x="5958205" y="3647440"/>
            <a:ext cx="1628140" cy="19304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68" name="肘形连接符 10"/>
          <p:cNvCxnSpPr/>
          <p:nvPr/>
        </p:nvCxnSpPr>
        <p:spPr>
          <a:xfrm>
            <a:off x="4565015" y="5732145"/>
            <a:ext cx="1751965" cy="807085"/>
          </a:xfrm>
          <a:prstGeom prst="bentConnector3">
            <a:avLst>
              <a:gd name="adj1" fmla="val 99927"/>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2" name="椭圆 11"/>
          <p:cNvSpPr/>
          <p:nvPr/>
        </p:nvSpPr>
        <p:spPr>
          <a:xfrm>
            <a:off x="10322560" y="5732145"/>
            <a:ext cx="648970" cy="252095"/>
          </a:xfrm>
          <a:prstGeom prst="ellipse">
            <a:avLst/>
          </a:prstGeom>
          <a:noFill/>
          <a:ln w="158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9" name="图片 8"/>
          <p:cNvPicPr>
            <a:picLocks noChangeAspect="1"/>
          </p:cNvPicPr>
          <p:nvPr/>
        </p:nvPicPr>
        <p:blipFill>
          <a:blip r:embed="rId5"/>
          <a:stretch>
            <a:fillRect/>
          </a:stretch>
        </p:blipFill>
        <p:spPr>
          <a:xfrm>
            <a:off x="11136630" y="5299710"/>
            <a:ext cx="972185" cy="662305"/>
          </a:xfrm>
          <a:prstGeom prst="rect">
            <a:avLst/>
          </a:prstGeom>
        </p:spPr>
      </p:pic>
      <p:cxnSp>
        <p:nvCxnSpPr>
          <p:cNvPr id="11" name="肘形连接符 10"/>
          <p:cNvCxnSpPr>
            <a:stCxn id="12" idx="0"/>
            <a:endCxn id="9" idx="1"/>
          </p:cNvCxnSpPr>
          <p:nvPr/>
        </p:nvCxnSpPr>
        <p:spPr>
          <a:xfrm rot="16200000">
            <a:off x="10840720" y="5436870"/>
            <a:ext cx="100965" cy="489585"/>
          </a:xfrm>
          <a:prstGeom prst="bentConnector2">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88975" y="2084070"/>
            <a:ext cx="11135995" cy="4678045"/>
          </a:xfrm>
          <a:prstGeom prst="rect">
            <a:avLst/>
          </a:prstGeom>
        </p:spPr>
      </p:pic>
      <p:sp>
        <p:nvSpPr>
          <p:cNvPr id="263" name="文本框 3"/>
          <p:cNvSpPr txBox="1"/>
          <p:nvPr/>
        </p:nvSpPr>
        <p:spPr>
          <a:xfrm>
            <a:off x="1050290" y="962025"/>
            <a:ext cx="10774680" cy="1014730"/>
          </a:xfrm>
          <a:prstGeom prst="rect">
            <a:avLst/>
          </a:prstGeom>
          <a:noFill/>
        </p:spPr>
        <p:txBody>
          <a:bodyPr wrap="square" rtlCol="0">
            <a:spAutoFit/>
          </a:bodyPr>
          <a:p>
            <a:pPr marL="342900" indent="-34290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常见异常数据情形：</a:t>
            </a:r>
            <a:endParaRPr lang="zh-CN" altLang="en-US" sz="2000" b="1">
              <a:latin typeface="微软雅黑" panose="020B0503020204020204" charset="-122"/>
              <a:ea typeface="微软雅黑" panose="020B0503020204020204" charset="-122"/>
              <a:cs typeface="微软雅黑" panose="020B0503020204020204" charset="-122"/>
            </a:endParaRPr>
          </a:p>
          <a:p>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情形</a:t>
            </a:r>
            <a:r>
              <a:rPr lang="en-US" altLang="zh-CN" sz="2000" b="1">
                <a:latin typeface="微软雅黑" panose="020B0503020204020204" charset="-122"/>
                <a:ea typeface="微软雅黑" panose="020B0503020204020204" charset="-122"/>
                <a:cs typeface="微软雅黑" panose="020B0503020204020204" charset="-122"/>
              </a:rPr>
              <a:t>2</a:t>
            </a:r>
            <a:r>
              <a:rPr lang="zh-CN" altLang="en-US" sz="2000" b="1">
                <a:latin typeface="微软雅黑" panose="020B0503020204020204" charset="-122"/>
                <a:ea typeface="微软雅黑" panose="020B0503020204020204" charset="-122"/>
                <a:cs typeface="微软雅黑" panose="020B0503020204020204" charset="-122"/>
              </a:rPr>
              <a:t>：校验结果是死亡状态</a:t>
            </a:r>
            <a:endParaRPr lang="zh-CN" altLang="en-US" sz="2000" b="1">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000" b="1">
                <a:latin typeface="微软雅黑" panose="020B0503020204020204" charset="-122"/>
                <a:ea typeface="微软雅黑" panose="020B0503020204020204" charset="-122"/>
                <a:cs typeface="微软雅黑" panose="020B0503020204020204" charset="-122"/>
              </a:rPr>
              <a:t> </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sym typeface="+mn-ea"/>
              </a:rPr>
              <a:t>该人员无法进行退休参保，点击操作栏的</a:t>
            </a:r>
            <a:r>
              <a:rPr lang="zh-CN" altLang="en-US" sz="2000" b="1" dirty="0">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删除】</a:t>
            </a:r>
            <a:r>
              <a:rPr lang="zh-CN" altLang="en-US" sz="2000" b="1">
                <a:latin typeface="微软雅黑" panose="020B0503020204020204" charset="-122"/>
                <a:ea typeface="微软雅黑" panose="020B0503020204020204" charset="-122"/>
                <a:cs typeface="微软雅黑" panose="020B0503020204020204" charset="-122"/>
                <a:sym typeface="+mn-ea"/>
              </a:rPr>
              <a:t>按钮，将该人员删除</a:t>
            </a:r>
            <a:r>
              <a:rPr lang="zh-CN" altLang="en-US" sz="2000" b="1">
                <a:latin typeface="微软雅黑" panose="020B0503020204020204" charset="-122"/>
                <a:ea typeface="微软雅黑" panose="020B0503020204020204" charset="-122"/>
                <a:cs typeface="微软雅黑" panose="020B0503020204020204" charset="-122"/>
                <a:sym typeface="+mn-ea"/>
              </a:rPr>
              <a:t>。</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265" name="圆角矩形 17"/>
          <p:cNvSpPr/>
          <p:nvPr/>
        </p:nvSpPr>
        <p:spPr>
          <a:xfrm>
            <a:off x="1951990" y="2987675"/>
            <a:ext cx="1233805" cy="359410"/>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4" name="文本框 16"/>
          <p:cNvSpPr txBox="1"/>
          <p:nvPr/>
        </p:nvSpPr>
        <p:spPr>
          <a:xfrm>
            <a:off x="7401560" y="833755"/>
            <a:ext cx="4716145" cy="368300"/>
          </a:xfrm>
          <a:prstGeom prst="rect">
            <a:avLst/>
          </a:prstGeom>
          <a:noFill/>
        </p:spPr>
        <p:txBody>
          <a:bodyPr wrap="square" rtlCol="0">
            <a:spAutoFit/>
          </a:bodyPr>
          <a:p>
            <a:r>
              <a:rPr lang="zh-CN" altLang="en-US">
                <a:solidFill>
                  <a:srgbClr val="FF0000"/>
                </a:solidFill>
                <a:highlight>
                  <a:srgbClr val="FFFF00"/>
                </a:highlight>
              </a:rPr>
              <a:t>如校验结果无异常数据，请忽略此步骤</a:t>
            </a:r>
            <a:endParaRPr lang="zh-CN" altLang="en-US">
              <a:solidFill>
                <a:srgbClr val="FF0000"/>
              </a:solidFill>
              <a:highlight>
                <a:srgbClr val="FFFF00"/>
              </a:highlight>
            </a:endParaRPr>
          </a:p>
        </p:txBody>
      </p:sp>
      <p:sp>
        <p:nvSpPr>
          <p:cNvPr id="7" name="文本框 2"/>
          <p:cNvSpPr txBox="1"/>
          <p:nvPr>
            <p:custDataLst>
              <p:tags r:id="rId2"/>
            </p:custDataLst>
          </p:nvPr>
        </p:nvSpPr>
        <p:spPr>
          <a:xfrm>
            <a:off x="836930" y="227330"/>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（三）梳理参保名单-</a:t>
            </a:r>
            <a:r>
              <a:rPr kumimoji="1" lang="en-US" altLang="zh-CN" sz="3000" b="1" dirty="0">
                <a:solidFill>
                  <a:srgbClr val="004AAD"/>
                </a:solidFill>
                <a:latin typeface="微软雅黑" panose="020B0503020204020204" charset="-122"/>
                <a:ea typeface="微软雅黑" panose="020B0503020204020204" charset="-122"/>
                <a:sym typeface="+mn-ea"/>
              </a:rPr>
              <a:t>-</a:t>
            </a:r>
            <a:r>
              <a:rPr kumimoji="1" lang="zh-CN" altLang="en-US" sz="3000" b="1" dirty="0">
                <a:solidFill>
                  <a:srgbClr val="004AAD"/>
                </a:solidFill>
                <a:latin typeface="微软雅黑" panose="020B0503020204020204" charset="-122"/>
                <a:ea typeface="微软雅黑" panose="020B0503020204020204" charset="-122"/>
                <a:sym typeface="+mn-ea"/>
              </a:rPr>
              <a:t>-</a:t>
            </a:r>
            <a:r>
              <a:rPr kumimoji="1" lang="en-US" altLang="zh-CN" sz="3000" b="1" dirty="0">
                <a:solidFill>
                  <a:srgbClr val="004AAD"/>
                </a:solidFill>
                <a:latin typeface="微软雅黑" panose="020B0503020204020204" charset="-122"/>
                <a:ea typeface="微软雅黑" panose="020B0503020204020204" charset="-122"/>
              </a:rPr>
              <a:t>3</a:t>
            </a:r>
            <a:r>
              <a:rPr kumimoji="1" lang="zh-CN" altLang="en-US" sz="3000" b="1" dirty="0">
                <a:solidFill>
                  <a:srgbClr val="004AAD"/>
                </a:solidFill>
                <a:latin typeface="微软雅黑" panose="020B0503020204020204" charset="-122"/>
                <a:ea typeface="微软雅黑" panose="020B0503020204020204" charset="-122"/>
              </a:rPr>
              <a:t>、校验结果处理</a:t>
            </a:r>
            <a:r>
              <a:rPr kumimoji="1" lang="zh-CN" altLang="en-US" sz="2800" b="1" dirty="0">
                <a:solidFill>
                  <a:srgbClr val="004AAD"/>
                </a:solidFill>
                <a:latin typeface="微软雅黑" panose="020B0503020204020204" charset="-122"/>
                <a:ea typeface="微软雅黑" panose="020B0503020204020204" charset="-122"/>
              </a:rPr>
              <a:t>（异常数据处理）</a:t>
            </a:r>
            <a:endParaRPr kumimoji="1" lang="en-US" altLang="zh-CN"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
        <p:nvSpPr>
          <p:cNvPr id="266" name="左箭头 6"/>
          <p:cNvSpPr/>
          <p:nvPr/>
        </p:nvSpPr>
        <p:spPr>
          <a:xfrm rot="11280000" flipV="1">
            <a:off x="3166745" y="3293110"/>
            <a:ext cx="2534285" cy="1403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6003925" y="3494405"/>
            <a:ext cx="1628140" cy="27749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17"/>
          <p:cNvSpPr/>
          <p:nvPr/>
        </p:nvSpPr>
        <p:spPr>
          <a:xfrm>
            <a:off x="8879840" y="6062345"/>
            <a:ext cx="1233805" cy="359410"/>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1" name="直接箭头连接符 10"/>
          <p:cNvCxnSpPr>
            <a:stCxn id="9" idx="3"/>
            <a:endCxn id="10" idx="1"/>
          </p:cNvCxnSpPr>
          <p:nvPr/>
        </p:nvCxnSpPr>
        <p:spPr>
          <a:xfrm>
            <a:off x="10113645" y="6242050"/>
            <a:ext cx="1062355" cy="8636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2" name="椭圆 11"/>
          <p:cNvSpPr/>
          <p:nvPr/>
        </p:nvSpPr>
        <p:spPr>
          <a:xfrm>
            <a:off x="11164570" y="6238240"/>
            <a:ext cx="648970" cy="252095"/>
          </a:xfrm>
          <a:prstGeom prst="ellipse">
            <a:avLst/>
          </a:prstGeom>
          <a:noFill/>
          <a:ln w="158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4" name="图片 13"/>
          <p:cNvPicPr>
            <a:picLocks noChangeAspect="1"/>
          </p:cNvPicPr>
          <p:nvPr/>
        </p:nvPicPr>
        <p:blipFill>
          <a:blip r:embed="rId3"/>
          <a:stretch>
            <a:fillRect/>
          </a:stretch>
        </p:blipFill>
        <p:spPr>
          <a:xfrm>
            <a:off x="2342515" y="5099050"/>
            <a:ext cx="290195" cy="457200"/>
          </a:xfrm>
          <a:prstGeom prst="rect">
            <a:avLst/>
          </a:prstGeom>
        </p:spPr>
      </p:pic>
      <p:pic>
        <p:nvPicPr>
          <p:cNvPr id="15" name="图片 14"/>
          <p:cNvPicPr>
            <a:picLocks noChangeAspect="1"/>
          </p:cNvPicPr>
          <p:nvPr/>
        </p:nvPicPr>
        <p:blipFill>
          <a:blip r:embed="rId3"/>
          <a:stretch>
            <a:fillRect/>
          </a:stretch>
        </p:blipFill>
        <p:spPr>
          <a:xfrm>
            <a:off x="3274695" y="5087620"/>
            <a:ext cx="290195" cy="457200"/>
          </a:xfrm>
          <a:prstGeom prst="rect">
            <a:avLst/>
          </a:prstGeom>
        </p:spPr>
      </p:pic>
      <p:pic>
        <p:nvPicPr>
          <p:cNvPr id="16" name="图片 15"/>
          <p:cNvPicPr>
            <a:picLocks noChangeAspect="1"/>
          </p:cNvPicPr>
          <p:nvPr/>
        </p:nvPicPr>
        <p:blipFill>
          <a:blip r:embed="rId3"/>
          <a:stretch>
            <a:fillRect/>
          </a:stretch>
        </p:blipFill>
        <p:spPr>
          <a:xfrm>
            <a:off x="2514600" y="5554345"/>
            <a:ext cx="290195" cy="457200"/>
          </a:xfrm>
          <a:prstGeom prst="rect">
            <a:avLst/>
          </a:prstGeom>
        </p:spPr>
      </p:pic>
      <p:pic>
        <p:nvPicPr>
          <p:cNvPr id="17" name="图片 16"/>
          <p:cNvPicPr>
            <a:picLocks noChangeAspect="1"/>
          </p:cNvPicPr>
          <p:nvPr/>
        </p:nvPicPr>
        <p:blipFill>
          <a:blip r:embed="rId3"/>
          <a:stretch>
            <a:fillRect/>
          </a:stretch>
        </p:blipFill>
        <p:spPr>
          <a:xfrm>
            <a:off x="2514600" y="6033135"/>
            <a:ext cx="290195" cy="457200"/>
          </a:xfrm>
          <a:prstGeom prst="rect">
            <a:avLst/>
          </a:prstGeom>
        </p:spPr>
      </p:pic>
      <p:pic>
        <p:nvPicPr>
          <p:cNvPr id="18" name="图片 17"/>
          <p:cNvPicPr>
            <a:picLocks noChangeAspect="1"/>
          </p:cNvPicPr>
          <p:nvPr/>
        </p:nvPicPr>
        <p:blipFill>
          <a:blip r:embed="rId3"/>
          <a:stretch>
            <a:fillRect/>
          </a:stretch>
        </p:blipFill>
        <p:spPr>
          <a:xfrm>
            <a:off x="2514600" y="6399530"/>
            <a:ext cx="290195" cy="363220"/>
          </a:xfrm>
          <a:prstGeom prst="rect">
            <a:avLst/>
          </a:prstGeom>
        </p:spPr>
      </p:pic>
      <p:pic>
        <p:nvPicPr>
          <p:cNvPr id="19" name="图片 18"/>
          <p:cNvPicPr>
            <a:picLocks noChangeAspect="1"/>
          </p:cNvPicPr>
          <p:nvPr/>
        </p:nvPicPr>
        <p:blipFill>
          <a:blip r:embed="rId3"/>
          <a:stretch>
            <a:fillRect/>
          </a:stretch>
        </p:blipFill>
        <p:spPr>
          <a:xfrm>
            <a:off x="3455035" y="6445250"/>
            <a:ext cx="290195" cy="273050"/>
          </a:xfrm>
          <a:prstGeom prst="rect">
            <a:avLst/>
          </a:prstGeom>
        </p:spPr>
      </p:pic>
      <p:pic>
        <p:nvPicPr>
          <p:cNvPr id="20" name="图片 19"/>
          <p:cNvPicPr>
            <a:picLocks noChangeAspect="1"/>
          </p:cNvPicPr>
          <p:nvPr/>
        </p:nvPicPr>
        <p:blipFill>
          <a:blip r:embed="rId3"/>
          <a:stretch>
            <a:fillRect/>
          </a:stretch>
        </p:blipFill>
        <p:spPr>
          <a:xfrm>
            <a:off x="6003925" y="5195570"/>
            <a:ext cx="752475" cy="292735"/>
          </a:xfrm>
          <a:prstGeom prst="rect">
            <a:avLst/>
          </a:prstGeom>
        </p:spPr>
      </p:pic>
      <p:pic>
        <p:nvPicPr>
          <p:cNvPr id="21" name="图片 20"/>
          <p:cNvPicPr>
            <a:picLocks noChangeAspect="1"/>
          </p:cNvPicPr>
          <p:nvPr/>
        </p:nvPicPr>
        <p:blipFill>
          <a:blip r:embed="rId3"/>
          <a:stretch>
            <a:fillRect/>
          </a:stretch>
        </p:blipFill>
        <p:spPr>
          <a:xfrm>
            <a:off x="6016625" y="5636260"/>
            <a:ext cx="752475" cy="292735"/>
          </a:xfrm>
          <a:prstGeom prst="rect">
            <a:avLst/>
          </a:prstGeom>
        </p:spPr>
      </p:pic>
      <p:pic>
        <p:nvPicPr>
          <p:cNvPr id="22" name="图片 21"/>
          <p:cNvPicPr>
            <a:picLocks noChangeAspect="1"/>
          </p:cNvPicPr>
          <p:nvPr/>
        </p:nvPicPr>
        <p:blipFill>
          <a:blip r:embed="rId3"/>
          <a:stretch>
            <a:fillRect/>
          </a:stretch>
        </p:blipFill>
        <p:spPr>
          <a:xfrm>
            <a:off x="6003925" y="6107430"/>
            <a:ext cx="752475" cy="292735"/>
          </a:xfrm>
          <a:prstGeom prst="rect">
            <a:avLst/>
          </a:prstGeom>
        </p:spPr>
      </p:pic>
      <p:pic>
        <p:nvPicPr>
          <p:cNvPr id="23" name="图片 22"/>
          <p:cNvPicPr>
            <a:picLocks noChangeAspect="1"/>
          </p:cNvPicPr>
          <p:nvPr/>
        </p:nvPicPr>
        <p:blipFill>
          <a:blip r:embed="rId3"/>
          <a:stretch>
            <a:fillRect/>
          </a:stretch>
        </p:blipFill>
        <p:spPr>
          <a:xfrm>
            <a:off x="6003925" y="6451600"/>
            <a:ext cx="752475" cy="292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pic>
        <p:nvPicPr>
          <p:cNvPr id="261" name="图片 5"/>
          <p:cNvPicPr>
            <a:picLocks noChangeAspect="1"/>
          </p:cNvPicPr>
          <p:nvPr/>
        </p:nvPicPr>
        <p:blipFill>
          <a:blip r:embed="rId1"/>
          <a:stretch>
            <a:fillRect/>
          </a:stretch>
        </p:blipFill>
        <p:spPr>
          <a:xfrm>
            <a:off x="2464435" y="2372995"/>
            <a:ext cx="8659495" cy="3968115"/>
          </a:xfrm>
          <a:prstGeom prst="rect">
            <a:avLst/>
          </a:prstGeom>
        </p:spPr>
      </p:pic>
      <p:sp>
        <p:nvSpPr>
          <p:cNvPr id="263" name="文本框 3"/>
          <p:cNvSpPr txBox="1"/>
          <p:nvPr/>
        </p:nvSpPr>
        <p:spPr>
          <a:xfrm>
            <a:off x="1082675" y="1059180"/>
            <a:ext cx="10774680" cy="1106805"/>
          </a:xfrm>
          <a:prstGeom prst="rect">
            <a:avLst/>
          </a:prstGeom>
          <a:noFill/>
        </p:spPr>
        <p:txBody>
          <a:bodyPr wrap="square" rtlCol="0">
            <a:spAutoFit/>
          </a:bodyPr>
          <a:p>
            <a:pPr marL="342900" indent="-342900">
              <a:lnSpc>
                <a:spcPct val="110000"/>
              </a:lnSpc>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常见异常数据情形：</a:t>
            </a:r>
            <a:endParaRPr lang="zh-CN" altLang="en-US" sz="2000" b="1">
              <a:latin typeface="微软雅黑" panose="020B0503020204020204" charset="-122"/>
              <a:ea typeface="微软雅黑" panose="020B0503020204020204" charset="-122"/>
              <a:cs typeface="微软雅黑" panose="020B0503020204020204" charset="-122"/>
            </a:endParaRPr>
          </a:p>
          <a:p>
            <a:pPr>
              <a:lnSpc>
                <a:spcPct val="110000"/>
              </a:lnSpc>
            </a:pP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情形</a:t>
            </a:r>
            <a:r>
              <a:rPr lang="en-US" altLang="zh-CN" sz="2000" b="1">
                <a:latin typeface="微软雅黑" panose="020B0503020204020204" charset="-122"/>
                <a:ea typeface="微软雅黑" panose="020B0503020204020204" charset="-122"/>
                <a:cs typeface="微软雅黑" panose="020B0503020204020204" charset="-122"/>
              </a:rPr>
              <a:t>3</a:t>
            </a:r>
            <a:r>
              <a:rPr lang="zh-CN" altLang="en-US"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sym typeface="+mn-ea"/>
              </a:rPr>
              <a:t>未匹配到退休人员的退休年月</a:t>
            </a:r>
            <a:endParaRPr lang="zh-CN" altLang="en-US" sz="2000" b="1">
              <a:latin typeface="微软雅黑" panose="020B0503020204020204" charset="-122"/>
              <a:ea typeface="微软雅黑" panose="020B0503020204020204" charset="-122"/>
              <a:cs typeface="微软雅黑" panose="020B0503020204020204" charset="-122"/>
              <a:sym typeface="+mn-ea"/>
            </a:endParaRPr>
          </a:p>
          <a:p>
            <a:pPr>
              <a:lnSpc>
                <a:spcPct val="110000"/>
              </a:lnSpc>
            </a:pPr>
            <a:r>
              <a:rPr lang="en-US" altLang="zh-CN" sz="2000" b="1">
                <a:latin typeface="微软雅黑" panose="020B0503020204020204" charset="-122"/>
                <a:ea typeface="微软雅黑" panose="020B0503020204020204" charset="-122"/>
                <a:cs typeface="微软雅黑" panose="020B0503020204020204" charset="-122"/>
                <a:sym typeface="+mn-ea"/>
              </a:rPr>
              <a:t>                 </a:t>
            </a:r>
            <a:r>
              <a:rPr lang="zh-CN" altLang="en-US" sz="2000" b="1">
                <a:latin typeface="微软雅黑" panose="020B0503020204020204" charset="-122"/>
                <a:ea typeface="微软雅黑" panose="020B0503020204020204" charset="-122"/>
                <a:cs typeface="微软雅黑" panose="020B0503020204020204" charset="-122"/>
                <a:sym typeface="+mn-ea"/>
              </a:rPr>
              <a:t>请点击操作栏的</a:t>
            </a:r>
            <a:r>
              <a:rPr lang="zh-CN" altLang="en-US" sz="2000" b="1" dirty="0">
                <a:latin typeface="微软雅黑" panose="020B0503020204020204" charset="-122"/>
                <a:ea typeface="微软雅黑" panose="020B0503020204020204" charset="-122"/>
                <a:cs typeface="微软雅黑" panose="020B0503020204020204" charset="-122"/>
                <a:sym typeface="+mn-ea"/>
              </a:rPr>
              <a:t>【编辑</a:t>
            </a:r>
            <a:r>
              <a:rPr lang="zh-CN" altLang="en-US" sz="2000" b="1">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按钮，补充该人员的退休年月</a:t>
            </a:r>
            <a:r>
              <a:rPr lang="zh-CN" altLang="en-US" sz="2000" b="1">
                <a:latin typeface="微软雅黑" panose="020B0503020204020204" charset="-122"/>
                <a:ea typeface="微软雅黑" panose="020B0503020204020204" charset="-122"/>
                <a:cs typeface="微软雅黑" panose="020B0503020204020204" charset="-122"/>
                <a:sym typeface="+mn-ea"/>
              </a:rPr>
              <a:t>。</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264" name="图片 4"/>
          <p:cNvPicPr>
            <a:picLocks noChangeAspect="1"/>
          </p:cNvPicPr>
          <p:nvPr/>
        </p:nvPicPr>
        <p:blipFill>
          <a:blip r:embed="rId2"/>
          <a:srcRect b="15242"/>
          <a:stretch>
            <a:fillRect/>
          </a:stretch>
        </p:blipFill>
        <p:spPr>
          <a:xfrm>
            <a:off x="1063625" y="2387600"/>
            <a:ext cx="1400810" cy="3859530"/>
          </a:xfrm>
          <a:prstGeom prst="rect">
            <a:avLst/>
          </a:prstGeom>
        </p:spPr>
      </p:pic>
      <p:sp>
        <p:nvSpPr>
          <p:cNvPr id="265" name="圆角矩形 17"/>
          <p:cNvSpPr/>
          <p:nvPr/>
        </p:nvSpPr>
        <p:spPr>
          <a:xfrm>
            <a:off x="2604135" y="2949575"/>
            <a:ext cx="1485265" cy="359410"/>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6" name="左箭头 6"/>
          <p:cNvSpPr/>
          <p:nvPr/>
        </p:nvSpPr>
        <p:spPr>
          <a:xfrm rot="11640000">
            <a:off x="4095750" y="3199130"/>
            <a:ext cx="1543050"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3" name="文本框 15"/>
          <p:cNvSpPr txBox="1"/>
          <p:nvPr/>
        </p:nvSpPr>
        <p:spPr>
          <a:xfrm>
            <a:off x="11389995" y="4826000"/>
            <a:ext cx="802005" cy="737235"/>
          </a:xfrm>
          <a:prstGeom prst="rect">
            <a:avLst/>
          </a:prstGeom>
          <a:noFill/>
          <a:ln>
            <a:solidFill>
              <a:srgbClr val="FF0000"/>
            </a:solidFill>
          </a:ln>
        </p:spPr>
        <p:txBody>
          <a:bodyPr wrap="square" rtlCol="0">
            <a:spAutoFit/>
          </a:bodyPr>
          <a:p>
            <a:pPr lvl="0" algn="l">
              <a:buClrTx/>
              <a:buSzTx/>
              <a:buFontTx/>
            </a:pPr>
            <a:r>
              <a:rPr lang="zh-CN" altLang="en-US" sz="1400" b="1">
                <a:latin typeface="微软雅黑" panose="020B0503020204020204" charset="-122"/>
                <a:ea typeface="微软雅黑" panose="020B0503020204020204" charset="-122"/>
                <a:cs typeface="微软雅黑" panose="020B0503020204020204" charset="-122"/>
                <a:sym typeface="+mn-ea"/>
              </a:rPr>
              <a:t>点击</a:t>
            </a:r>
            <a:endParaRPr lang="zh-CN" altLang="en-US" sz="1400" b="1">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1400" b="1">
                <a:latin typeface="微软雅黑" panose="020B0503020204020204" charset="-122"/>
                <a:ea typeface="微软雅黑" panose="020B0503020204020204" charset="-122"/>
                <a:cs typeface="微软雅黑" panose="020B0503020204020204" charset="-122"/>
                <a:sym typeface="+mn-ea"/>
              </a:rPr>
              <a:t>补充退休年月</a:t>
            </a:r>
            <a:endParaRPr lang="zh-CN" altLang="en-US" sz="1400" b="1">
              <a:latin typeface="微软雅黑" panose="020B0503020204020204" charset="-122"/>
              <a:ea typeface="微软雅黑" panose="020B0503020204020204" charset="-122"/>
              <a:cs typeface="微软雅黑" panose="020B0503020204020204" charset="-122"/>
              <a:sym typeface="+mn-ea"/>
            </a:endParaRPr>
          </a:p>
        </p:txBody>
      </p:sp>
      <p:sp>
        <p:nvSpPr>
          <p:cNvPr id="274" name="文本框 16"/>
          <p:cNvSpPr txBox="1"/>
          <p:nvPr/>
        </p:nvSpPr>
        <p:spPr>
          <a:xfrm>
            <a:off x="7475855" y="780415"/>
            <a:ext cx="4716145" cy="368300"/>
          </a:xfrm>
          <a:prstGeom prst="rect">
            <a:avLst/>
          </a:prstGeom>
          <a:noFill/>
        </p:spPr>
        <p:txBody>
          <a:bodyPr wrap="square" rtlCol="0">
            <a:spAutoFit/>
          </a:bodyPr>
          <a:p>
            <a:r>
              <a:rPr lang="zh-CN" altLang="en-US">
                <a:solidFill>
                  <a:srgbClr val="FF0000"/>
                </a:solidFill>
                <a:highlight>
                  <a:srgbClr val="FFFF00"/>
                </a:highlight>
              </a:rPr>
              <a:t>如校验结果无异常数据，请忽略此步骤</a:t>
            </a:r>
            <a:endParaRPr lang="zh-CN" altLang="en-US">
              <a:solidFill>
                <a:srgbClr val="FF0000"/>
              </a:solidFill>
              <a:highlight>
                <a:srgbClr val="FFFF00"/>
              </a:highlight>
            </a:endParaRPr>
          </a:p>
        </p:txBody>
      </p:sp>
      <p:pic>
        <p:nvPicPr>
          <p:cNvPr id="5" name="图片 4"/>
          <p:cNvPicPr>
            <a:picLocks noChangeAspect="1"/>
          </p:cNvPicPr>
          <p:nvPr/>
        </p:nvPicPr>
        <p:blipFill>
          <a:blip r:embed="rId3"/>
          <a:stretch>
            <a:fillRect/>
          </a:stretch>
        </p:blipFill>
        <p:spPr>
          <a:xfrm>
            <a:off x="2971165" y="5494655"/>
            <a:ext cx="325120" cy="457200"/>
          </a:xfrm>
          <a:prstGeom prst="rect">
            <a:avLst/>
          </a:prstGeom>
        </p:spPr>
      </p:pic>
      <p:pic>
        <p:nvPicPr>
          <p:cNvPr id="2" name="图片 1"/>
          <p:cNvPicPr>
            <a:picLocks noChangeAspect="1"/>
          </p:cNvPicPr>
          <p:nvPr/>
        </p:nvPicPr>
        <p:blipFill>
          <a:blip r:embed="rId3"/>
          <a:stretch>
            <a:fillRect/>
          </a:stretch>
        </p:blipFill>
        <p:spPr>
          <a:xfrm>
            <a:off x="4065270" y="5483225"/>
            <a:ext cx="290195" cy="457200"/>
          </a:xfrm>
          <a:prstGeom prst="rect">
            <a:avLst/>
          </a:prstGeom>
        </p:spPr>
      </p:pic>
      <p:sp>
        <p:nvSpPr>
          <p:cNvPr id="3" name="文本框 2"/>
          <p:cNvSpPr txBox="1"/>
          <p:nvPr>
            <p:custDataLst>
              <p:tags r:id="rId4"/>
            </p:custDataLst>
          </p:nvPr>
        </p:nvSpPr>
        <p:spPr>
          <a:xfrm>
            <a:off x="836930" y="227330"/>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（三）梳理参保名单-</a:t>
            </a:r>
            <a:r>
              <a:rPr kumimoji="1" lang="en-US" altLang="zh-CN" sz="3000" b="1" dirty="0">
                <a:solidFill>
                  <a:srgbClr val="004AAD"/>
                </a:solidFill>
                <a:latin typeface="微软雅黑" panose="020B0503020204020204" charset="-122"/>
                <a:ea typeface="微软雅黑" panose="020B0503020204020204" charset="-122"/>
                <a:sym typeface="+mn-ea"/>
              </a:rPr>
              <a:t>-</a:t>
            </a:r>
            <a:r>
              <a:rPr kumimoji="1" lang="zh-CN" altLang="en-US" sz="3000" b="1" dirty="0">
                <a:solidFill>
                  <a:srgbClr val="004AAD"/>
                </a:solidFill>
                <a:latin typeface="微软雅黑" panose="020B0503020204020204" charset="-122"/>
                <a:ea typeface="微软雅黑" panose="020B0503020204020204" charset="-122"/>
                <a:sym typeface="+mn-ea"/>
              </a:rPr>
              <a:t>-</a:t>
            </a:r>
            <a:r>
              <a:rPr kumimoji="1" lang="en-US" altLang="zh-CN" sz="3000" b="1" dirty="0">
                <a:solidFill>
                  <a:srgbClr val="004AAD"/>
                </a:solidFill>
                <a:latin typeface="微软雅黑" panose="020B0503020204020204" charset="-122"/>
                <a:ea typeface="微软雅黑" panose="020B0503020204020204" charset="-122"/>
              </a:rPr>
              <a:t>3</a:t>
            </a:r>
            <a:r>
              <a:rPr kumimoji="1" lang="zh-CN" altLang="en-US" sz="3000" b="1" dirty="0">
                <a:solidFill>
                  <a:srgbClr val="004AAD"/>
                </a:solidFill>
                <a:latin typeface="微软雅黑" panose="020B0503020204020204" charset="-122"/>
                <a:ea typeface="微软雅黑" panose="020B0503020204020204" charset="-122"/>
              </a:rPr>
              <a:t>、校验结果处理</a:t>
            </a:r>
            <a:r>
              <a:rPr kumimoji="1" lang="zh-CN" altLang="en-US" sz="2800" b="1" dirty="0">
                <a:solidFill>
                  <a:srgbClr val="004AAD"/>
                </a:solidFill>
                <a:latin typeface="微软雅黑" panose="020B0503020204020204" charset="-122"/>
                <a:ea typeface="微软雅黑" panose="020B0503020204020204" charset="-122"/>
              </a:rPr>
              <a:t>（异常数据处理）</a:t>
            </a:r>
            <a:endParaRPr kumimoji="1" lang="en-US" altLang="zh-CN"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
        <p:nvSpPr>
          <p:cNvPr id="8" name="矩形 7"/>
          <p:cNvSpPr/>
          <p:nvPr/>
        </p:nvSpPr>
        <p:spPr>
          <a:xfrm>
            <a:off x="5958205" y="3437255"/>
            <a:ext cx="1628140" cy="19304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椭圆 11"/>
          <p:cNvSpPr/>
          <p:nvPr/>
        </p:nvSpPr>
        <p:spPr>
          <a:xfrm>
            <a:off x="10383520" y="6164580"/>
            <a:ext cx="648970" cy="180000"/>
          </a:xfrm>
          <a:prstGeom prst="ellipse">
            <a:avLst/>
          </a:prstGeom>
          <a:noFill/>
          <a:ln w="190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 name="肘形连接符 3"/>
          <p:cNvCxnSpPr>
            <a:stCxn id="12" idx="6"/>
            <a:endCxn id="273" idx="1"/>
          </p:cNvCxnSpPr>
          <p:nvPr/>
        </p:nvCxnSpPr>
        <p:spPr>
          <a:xfrm flipV="1">
            <a:off x="11032490" y="5194935"/>
            <a:ext cx="357505" cy="1059815"/>
          </a:xfrm>
          <a:prstGeom prst="bentConnector3">
            <a:avLst>
              <a:gd name="adj1" fmla="val 50089"/>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9" name="圆角矩形 17"/>
          <p:cNvSpPr/>
          <p:nvPr/>
        </p:nvSpPr>
        <p:spPr>
          <a:xfrm>
            <a:off x="8262620" y="6050915"/>
            <a:ext cx="1233805" cy="359410"/>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3"/>
          <a:stretch>
            <a:fillRect/>
          </a:stretch>
        </p:blipFill>
        <p:spPr>
          <a:xfrm>
            <a:off x="6216650" y="5585460"/>
            <a:ext cx="752475" cy="292735"/>
          </a:xfrm>
          <a:prstGeom prst="rect">
            <a:avLst/>
          </a:prstGeom>
        </p:spPr>
      </p:pic>
      <p:pic>
        <p:nvPicPr>
          <p:cNvPr id="10" name="图片 9"/>
          <p:cNvPicPr>
            <a:picLocks noChangeAspect="1"/>
          </p:cNvPicPr>
          <p:nvPr/>
        </p:nvPicPr>
        <p:blipFill>
          <a:blip r:embed="rId3"/>
          <a:stretch>
            <a:fillRect/>
          </a:stretch>
        </p:blipFill>
        <p:spPr>
          <a:xfrm>
            <a:off x="6216650" y="6051550"/>
            <a:ext cx="752475" cy="292735"/>
          </a:xfrm>
          <a:prstGeom prst="rect">
            <a:avLst/>
          </a:prstGeom>
        </p:spPr>
      </p:pic>
      <p:pic>
        <p:nvPicPr>
          <p:cNvPr id="14" name="图片 13"/>
          <p:cNvPicPr>
            <a:picLocks noChangeAspect="1"/>
          </p:cNvPicPr>
          <p:nvPr/>
        </p:nvPicPr>
        <p:blipFill>
          <a:blip r:embed="rId3"/>
          <a:stretch>
            <a:fillRect/>
          </a:stretch>
        </p:blipFill>
        <p:spPr>
          <a:xfrm>
            <a:off x="3044825" y="6005195"/>
            <a:ext cx="752475" cy="292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pic>
        <p:nvPicPr>
          <p:cNvPr id="276" name="图片 6"/>
          <p:cNvPicPr>
            <a:picLocks noChangeAspect="1"/>
          </p:cNvPicPr>
          <p:nvPr/>
        </p:nvPicPr>
        <p:blipFill>
          <a:blip r:embed="rId1"/>
          <a:stretch>
            <a:fillRect/>
          </a:stretch>
        </p:blipFill>
        <p:spPr>
          <a:xfrm>
            <a:off x="2451100" y="1637030"/>
            <a:ext cx="7946390" cy="3738880"/>
          </a:xfrm>
          <a:prstGeom prst="rect">
            <a:avLst/>
          </a:prstGeom>
        </p:spPr>
      </p:pic>
      <p:sp>
        <p:nvSpPr>
          <p:cNvPr id="278" name="文本框 3"/>
          <p:cNvSpPr txBox="1"/>
          <p:nvPr/>
        </p:nvSpPr>
        <p:spPr>
          <a:xfrm>
            <a:off x="1041400" y="1287145"/>
            <a:ext cx="10661650" cy="39878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rPr>
              <a:t>所有异常数据完成后，请点击【处理完成，再次提交系统校验】。</a:t>
            </a:r>
            <a:endParaRPr lang="zh-CN" altLang="en-US" sz="2000" b="1">
              <a:latin typeface="微软雅黑" panose="020B0503020204020204" charset="-122"/>
              <a:ea typeface="微软雅黑" panose="020B0503020204020204" charset="-122"/>
            </a:endParaRPr>
          </a:p>
        </p:txBody>
      </p:sp>
      <p:pic>
        <p:nvPicPr>
          <p:cNvPr id="279" name="图片 4"/>
          <p:cNvPicPr>
            <a:picLocks noChangeAspect="1"/>
          </p:cNvPicPr>
          <p:nvPr/>
        </p:nvPicPr>
        <p:blipFill>
          <a:blip r:embed="rId2"/>
          <a:stretch>
            <a:fillRect/>
          </a:stretch>
        </p:blipFill>
        <p:spPr>
          <a:xfrm>
            <a:off x="1050290" y="1806575"/>
            <a:ext cx="1400810" cy="4553585"/>
          </a:xfrm>
          <a:prstGeom prst="rect">
            <a:avLst/>
          </a:prstGeom>
        </p:spPr>
      </p:pic>
      <p:sp>
        <p:nvSpPr>
          <p:cNvPr id="280" name="圆角矩形 17"/>
          <p:cNvSpPr/>
          <p:nvPr/>
        </p:nvSpPr>
        <p:spPr>
          <a:xfrm>
            <a:off x="3816985" y="2265680"/>
            <a:ext cx="1485265" cy="359410"/>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1" name="左箭头 5"/>
          <p:cNvSpPr/>
          <p:nvPr/>
        </p:nvSpPr>
        <p:spPr>
          <a:xfrm>
            <a:off x="5302250" y="2265680"/>
            <a:ext cx="548005" cy="359410"/>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圆角矩形 17"/>
          <p:cNvSpPr/>
          <p:nvPr/>
        </p:nvSpPr>
        <p:spPr>
          <a:xfrm>
            <a:off x="3085465" y="4676140"/>
            <a:ext cx="487680" cy="26606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17"/>
          <p:cNvSpPr/>
          <p:nvPr/>
        </p:nvSpPr>
        <p:spPr>
          <a:xfrm>
            <a:off x="3086100" y="5069205"/>
            <a:ext cx="487045" cy="26606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7"/>
          <p:cNvSpPr/>
          <p:nvPr/>
        </p:nvSpPr>
        <p:spPr>
          <a:xfrm>
            <a:off x="5850255" y="4676140"/>
            <a:ext cx="906145" cy="26606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nvSpPr>
        <p:spPr>
          <a:xfrm>
            <a:off x="5854065" y="5069205"/>
            <a:ext cx="868680" cy="26606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4" name="文本框 16"/>
          <p:cNvSpPr txBox="1"/>
          <p:nvPr>
            <p:custDataLst>
              <p:tags r:id="rId3"/>
            </p:custDataLst>
          </p:nvPr>
        </p:nvSpPr>
        <p:spPr>
          <a:xfrm>
            <a:off x="7401560" y="833755"/>
            <a:ext cx="4716145" cy="368300"/>
          </a:xfrm>
          <a:prstGeom prst="rect">
            <a:avLst/>
          </a:prstGeom>
          <a:noFill/>
        </p:spPr>
        <p:txBody>
          <a:bodyPr wrap="square" rtlCol="0">
            <a:spAutoFit/>
          </a:bodyPr>
          <a:p>
            <a:r>
              <a:rPr lang="zh-CN" altLang="en-US">
                <a:solidFill>
                  <a:srgbClr val="FF0000"/>
                </a:solidFill>
                <a:highlight>
                  <a:srgbClr val="FFFF00"/>
                </a:highlight>
              </a:rPr>
              <a:t>如校验结果无异常数据，请忽略此步骤</a:t>
            </a:r>
            <a:endParaRPr lang="zh-CN" altLang="en-US">
              <a:solidFill>
                <a:srgbClr val="FF0000"/>
              </a:solidFill>
              <a:highlight>
                <a:srgbClr val="FFFF00"/>
              </a:highlight>
            </a:endParaRPr>
          </a:p>
        </p:txBody>
      </p:sp>
      <p:sp>
        <p:nvSpPr>
          <p:cNvPr id="5" name="文本框 2"/>
          <p:cNvSpPr txBox="1"/>
          <p:nvPr>
            <p:custDataLst>
              <p:tags r:id="rId4"/>
            </p:custDataLst>
          </p:nvPr>
        </p:nvSpPr>
        <p:spPr>
          <a:xfrm>
            <a:off x="836930" y="227330"/>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（三）梳理参保名单-</a:t>
            </a:r>
            <a:r>
              <a:rPr kumimoji="1" lang="en-US" altLang="zh-CN" sz="3000" b="1" dirty="0">
                <a:solidFill>
                  <a:srgbClr val="004AAD"/>
                </a:solidFill>
                <a:latin typeface="微软雅黑" panose="020B0503020204020204" charset="-122"/>
                <a:ea typeface="微软雅黑" panose="020B0503020204020204" charset="-122"/>
                <a:sym typeface="+mn-ea"/>
              </a:rPr>
              <a:t>-</a:t>
            </a:r>
            <a:r>
              <a:rPr kumimoji="1" lang="zh-CN" altLang="en-US" sz="3000" b="1" dirty="0">
                <a:solidFill>
                  <a:srgbClr val="004AAD"/>
                </a:solidFill>
                <a:latin typeface="微软雅黑" panose="020B0503020204020204" charset="-122"/>
                <a:ea typeface="微软雅黑" panose="020B0503020204020204" charset="-122"/>
                <a:sym typeface="+mn-ea"/>
              </a:rPr>
              <a:t>-</a:t>
            </a:r>
            <a:r>
              <a:rPr kumimoji="1" lang="en-US" altLang="zh-CN" sz="3000" b="1" dirty="0">
                <a:solidFill>
                  <a:srgbClr val="004AAD"/>
                </a:solidFill>
                <a:latin typeface="微软雅黑" panose="020B0503020204020204" charset="-122"/>
                <a:ea typeface="微软雅黑" panose="020B0503020204020204" charset="-122"/>
              </a:rPr>
              <a:t>3</a:t>
            </a:r>
            <a:r>
              <a:rPr kumimoji="1" lang="zh-CN" altLang="en-US" sz="3000" b="1" dirty="0">
                <a:solidFill>
                  <a:srgbClr val="004AAD"/>
                </a:solidFill>
                <a:latin typeface="微软雅黑" panose="020B0503020204020204" charset="-122"/>
                <a:ea typeface="微软雅黑" panose="020B0503020204020204" charset="-122"/>
              </a:rPr>
              <a:t>、校验结果处理</a:t>
            </a:r>
            <a:r>
              <a:rPr kumimoji="1" lang="zh-CN" altLang="en-US" sz="2800" b="1" dirty="0">
                <a:solidFill>
                  <a:srgbClr val="004AAD"/>
                </a:solidFill>
                <a:latin typeface="微软雅黑" panose="020B0503020204020204" charset="-122"/>
                <a:ea typeface="微软雅黑" panose="020B0503020204020204" charset="-122"/>
              </a:rPr>
              <a:t>（异常数据处理）</a:t>
            </a:r>
            <a:endParaRPr kumimoji="1" lang="en-US" altLang="zh-CN"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pic>
        <p:nvPicPr>
          <p:cNvPr id="284" name="图片 6"/>
          <p:cNvPicPr>
            <a:picLocks noChangeAspect="1"/>
          </p:cNvPicPr>
          <p:nvPr/>
        </p:nvPicPr>
        <p:blipFill>
          <a:blip r:embed="rId1"/>
          <a:stretch>
            <a:fillRect/>
          </a:stretch>
        </p:blipFill>
        <p:spPr>
          <a:xfrm>
            <a:off x="2367280" y="1922145"/>
            <a:ext cx="9050020" cy="4094480"/>
          </a:xfrm>
          <a:prstGeom prst="rect">
            <a:avLst/>
          </a:prstGeom>
        </p:spPr>
      </p:pic>
      <p:sp>
        <p:nvSpPr>
          <p:cNvPr id="286" name="文本框 3"/>
          <p:cNvSpPr txBox="1"/>
          <p:nvPr/>
        </p:nvSpPr>
        <p:spPr>
          <a:xfrm>
            <a:off x="1127125" y="1247775"/>
            <a:ext cx="10661650" cy="39878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rPr>
              <a:t>系统校验无异常后，【提交职保会审核】会亮起，</a:t>
            </a:r>
            <a:r>
              <a:rPr lang="zh-CN" altLang="en-US" sz="2000" b="1">
                <a:latin typeface="微软雅黑" panose="020B0503020204020204" charset="-122"/>
                <a:ea typeface="微软雅黑" panose="020B0503020204020204" charset="-122"/>
                <a:sym typeface="+mn-ea"/>
              </a:rPr>
              <a:t>点击、提交</a:t>
            </a:r>
            <a:r>
              <a:rPr lang="zh-CN" altLang="en-US" sz="2000" b="1">
                <a:latin typeface="微软雅黑" panose="020B0503020204020204" charset="-122"/>
                <a:ea typeface="微软雅黑" panose="020B0503020204020204" charset="-122"/>
              </a:rPr>
              <a:t>。</a:t>
            </a:r>
            <a:endParaRPr lang="zh-CN" altLang="en-US" sz="2000" b="1">
              <a:latin typeface="微软雅黑" panose="020B0503020204020204" charset="-122"/>
              <a:ea typeface="微软雅黑" panose="020B0503020204020204" charset="-122"/>
            </a:endParaRPr>
          </a:p>
        </p:txBody>
      </p:sp>
      <p:pic>
        <p:nvPicPr>
          <p:cNvPr id="287" name="图片 4"/>
          <p:cNvPicPr>
            <a:picLocks noChangeAspect="1"/>
          </p:cNvPicPr>
          <p:nvPr/>
        </p:nvPicPr>
        <p:blipFill>
          <a:blip r:embed="rId2"/>
          <a:stretch>
            <a:fillRect/>
          </a:stretch>
        </p:blipFill>
        <p:spPr>
          <a:xfrm>
            <a:off x="1050290" y="1806575"/>
            <a:ext cx="1400810" cy="4553585"/>
          </a:xfrm>
          <a:prstGeom prst="rect">
            <a:avLst/>
          </a:prstGeom>
        </p:spPr>
      </p:pic>
      <p:sp>
        <p:nvSpPr>
          <p:cNvPr id="288" name="圆角矩形 17"/>
          <p:cNvSpPr/>
          <p:nvPr/>
        </p:nvSpPr>
        <p:spPr>
          <a:xfrm>
            <a:off x="2571750" y="2841625"/>
            <a:ext cx="1485265" cy="359410"/>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9" name="左箭头 5"/>
          <p:cNvSpPr/>
          <p:nvPr/>
        </p:nvSpPr>
        <p:spPr>
          <a:xfrm>
            <a:off x="4057015" y="2841625"/>
            <a:ext cx="548005" cy="359410"/>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圆角矩形 17"/>
          <p:cNvSpPr/>
          <p:nvPr/>
        </p:nvSpPr>
        <p:spPr>
          <a:xfrm>
            <a:off x="3108960" y="5229860"/>
            <a:ext cx="768985" cy="2921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17"/>
          <p:cNvSpPr/>
          <p:nvPr/>
        </p:nvSpPr>
        <p:spPr>
          <a:xfrm>
            <a:off x="3283585" y="5689600"/>
            <a:ext cx="594360" cy="2921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7"/>
          <p:cNvSpPr/>
          <p:nvPr/>
        </p:nvSpPr>
        <p:spPr>
          <a:xfrm>
            <a:off x="6263005" y="5229860"/>
            <a:ext cx="830580" cy="2921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nvSpPr>
        <p:spPr>
          <a:xfrm>
            <a:off x="6259195" y="5648960"/>
            <a:ext cx="876935" cy="2921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17"/>
          <p:cNvSpPr/>
          <p:nvPr/>
        </p:nvSpPr>
        <p:spPr>
          <a:xfrm>
            <a:off x="4132580" y="5689600"/>
            <a:ext cx="767080" cy="2921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17"/>
          <p:cNvSpPr/>
          <p:nvPr/>
        </p:nvSpPr>
        <p:spPr>
          <a:xfrm>
            <a:off x="3105785" y="5730240"/>
            <a:ext cx="767080" cy="2921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2"/>
          <p:cNvSpPr txBox="1"/>
          <p:nvPr>
            <p:custDataLst>
              <p:tags r:id="rId3"/>
            </p:custDataLst>
          </p:nvPr>
        </p:nvSpPr>
        <p:spPr>
          <a:xfrm>
            <a:off x="944880" y="227330"/>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（三）梳理参保名单-</a:t>
            </a:r>
            <a:r>
              <a:rPr kumimoji="1" lang="en-US" altLang="zh-CN" sz="3000" b="1" dirty="0">
                <a:solidFill>
                  <a:srgbClr val="004AAD"/>
                </a:solidFill>
                <a:latin typeface="微软雅黑" panose="020B0503020204020204" charset="-122"/>
                <a:ea typeface="微软雅黑" panose="020B0503020204020204" charset="-122"/>
                <a:sym typeface="+mn-ea"/>
              </a:rPr>
              <a:t>-</a:t>
            </a:r>
            <a:r>
              <a:rPr kumimoji="1" lang="zh-CN" altLang="en-US" sz="3000" b="1" dirty="0">
                <a:solidFill>
                  <a:srgbClr val="004AAD"/>
                </a:solidFill>
                <a:latin typeface="微软雅黑" panose="020B0503020204020204" charset="-122"/>
                <a:ea typeface="微软雅黑" panose="020B0503020204020204" charset="-122"/>
                <a:sym typeface="+mn-ea"/>
              </a:rPr>
              <a:t>-</a:t>
            </a:r>
            <a:r>
              <a:rPr kumimoji="1" lang="en-US" altLang="zh-CN" sz="3000" b="1" dirty="0">
                <a:solidFill>
                  <a:srgbClr val="004AAD"/>
                </a:solidFill>
                <a:latin typeface="微软雅黑" panose="020B0503020204020204" charset="-122"/>
                <a:ea typeface="微软雅黑" panose="020B0503020204020204" charset="-122"/>
              </a:rPr>
              <a:t>4</a:t>
            </a:r>
            <a:r>
              <a:rPr kumimoji="1" lang="zh-CN" altLang="en-US" sz="3000" b="1" dirty="0">
                <a:solidFill>
                  <a:srgbClr val="004AAD"/>
                </a:solidFill>
                <a:latin typeface="微软雅黑" panose="020B0503020204020204" charset="-122"/>
                <a:ea typeface="微软雅黑" panose="020B0503020204020204" charset="-122"/>
              </a:rPr>
              <a:t>、提交职保会审核</a:t>
            </a:r>
            <a:endParaRPr kumimoji="1" lang="en-US" altLang="zh-CN"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292" name="文本框 3"/>
          <p:cNvSpPr txBox="1"/>
          <p:nvPr/>
        </p:nvSpPr>
        <p:spPr>
          <a:xfrm>
            <a:off x="546100" y="1020445"/>
            <a:ext cx="11536045" cy="1355090"/>
          </a:xfrm>
          <a:prstGeom prst="rect">
            <a:avLst/>
          </a:prstGeom>
          <a:noFill/>
        </p:spPr>
        <p:txBody>
          <a:bodyPr wrap="square" rtlCol="0">
            <a:noAutofit/>
          </a:bodyPr>
          <a:p>
            <a:pPr>
              <a:lnSpc>
                <a:spcPct val="120000"/>
              </a:lnSpc>
            </a:pPr>
            <a:r>
              <a:rPr lang="zh-CN" altLang="en-US" sz="2000" b="1">
                <a:latin typeface="微软雅黑" panose="020B0503020204020204" charset="-122"/>
                <a:ea typeface="微软雅黑" panose="020B0503020204020204" charset="-122"/>
                <a:cs typeface="微软雅黑" panose="020B0503020204020204" charset="-122"/>
              </a:rPr>
              <a:t>系统会显示社保编码对应的参保比例（参保人员</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社保人员），如参保比例</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未达</a:t>
            </a:r>
            <a:r>
              <a:rPr lang="en-US" altLang="zh-CN" sz="2000" b="1">
                <a:solidFill>
                  <a:srgbClr val="C00000"/>
                </a:solidFill>
                <a:latin typeface="微软雅黑" panose="020B0503020204020204" charset="-122"/>
                <a:ea typeface="微软雅黑" panose="020B0503020204020204" charset="-122"/>
                <a:cs typeface="微软雅黑" panose="020B0503020204020204" charset="-122"/>
              </a:rPr>
              <a:t>75%</a:t>
            </a:r>
            <a:r>
              <a:rPr lang="zh-CN" altLang="en-US" sz="2000" b="1">
                <a:latin typeface="微软雅黑" panose="020B0503020204020204" charset="-122"/>
                <a:ea typeface="微软雅黑" panose="020B0503020204020204" charset="-122"/>
                <a:cs typeface="微软雅黑" panose="020B0503020204020204" charset="-122"/>
              </a:rPr>
              <a:t>：</a:t>
            </a: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lnSpc>
                <a:spcPct val="120000"/>
              </a:lnSpc>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可在</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「操作」</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栏，点击</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【上传相关材料】</a:t>
            </a:r>
            <a:r>
              <a:rPr lang="zh-CN" altLang="en-US" sz="2000" b="1">
                <a:latin typeface="微软雅黑" panose="020B0503020204020204" charset="-122"/>
                <a:ea typeface="微软雅黑" panose="020B0503020204020204" charset="-122"/>
                <a:cs typeface="微软雅黑" panose="020B0503020204020204" charset="-122"/>
              </a:rPr>
              <a:t>（新退休人员无需上传材料），上传佐证材料；</a:t>
            </a: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lnSpc>
                <a:spcPct val="120000"/>
              </a:lnSpc>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如需</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新增参保人员</a:t>
            </a:r>
            <a:r>
              <a:rPr lang="zh-CN" altLang="en-US" sz="2000" b="1">
                <a:latin typeface="微软雅黑" panose="020B0503020204020204" charset="-122"/>
                <a:ea typeface="微软雅黑" panose="020B0503020204020204" charset="-122"/>
                <a:cs typeface="微软雅黑" panose="020B0503020204020204" charset="-122"/>
              </a:rPr>
              <a:t>，点击左侧</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「参保办理」</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，在</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「操作」栏中点击</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「修改参保名单」，新增人员</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293" name="图片 1"/>
          <p:cNvPicPr>
            <a:picLocks noChangeAspect="1"/>
          </p:cNvPicPr>
          <p:nvPr/>
        </p:nvPicPr>
        <p:blipFill>
          <a:blip r:embed="rId1"/>
          <a:stretch>
            <a:fillRect/>
          </a:stretch>
        </p:blipFill>
        <p:spPr>
          <a:xfrm>
            <a:off x="2298700" y="2431415"/>
            <a:ext cx="9337675" cy="4267200"/>
          </a:xfrm>
          <a:prstGeom prst="rect">
            <a:avLst/>
          </a:prstGeom>
        </p:spPr>
      </p:pic>
      <p:pic>
        <p:nvPicPr>
          <p:cNvPr id="294" name="图片 5"/>
          <p:cNvPicPr>
            <a:picLocks noChangeAspect="1"/>
          </p:cNvPicPr>
          <p:nvPr/>
        </p:nvPicPr>
        <p:blipFill>
          <a:blip r:embed="rId2"/>
          <a:srcRect b="6275"/>
          <a:stretch>
            <a:fillRect/>
          </a:stretch>
        </p:blipFill>
        <p:spPr>
          <a:xfrm>
            <a:off x="1050290" y="2375535"/>
            <a:ext cx="1400810" cy="4267835"/>
          </a:xfrm>
          <a:prstGeom prst="rect">
            <a:avLst/>
          </a:prstGeom>
        </p:spPr>
      </p:pic>
      <p:sp>
        <p:nvSpPr>
          <p:cNvPr id="40" name="圆角矩形 17"/>
          <p:cNvSpPr/>
          <p:nvPr/>
        </p:nvSpPr>
        <p:spPr>
          <a:xfrm>
            <a:off x="3707130" y="6342380"/>
            <a:ext cx="1101090" cy="27813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7"/>
          <p:cNvSpPr/>
          <p:nvPr/>
        </p:nvSpPr>
        <p:spPr>
          <a:xfrm>
            <a:off x="2820670" y="6365240"/>
            <a:ext cx="525145" cy="2921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custDataLst>
              <p:tags r:id="rId3"/>
            </p:custDataLst>
          </p:nvPr>
        </p:nvSpPr>
        <p:spPr>
          <a:xfrm>
            <a:off x="944880" y="227330"/>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（三）梳理参保名单-</a:t>
            </a:r>
            <a:r>
              <a:rPr kumimoji="1" lang="en-US" altLang="zh-CN" sz="3000" b="1" dirty="0">
                <a:solidFill>
                  <a:srgbClr val="004AAD"/>
                </a:solidFill>
                <a:latin typeface="微软雅黑" panose="020B0503020204020204" charset="-122"/>
                <a:ea typeface="微软雅黑" panose="020B0503020204020204" charset="-122"/>
                <a:sym typeface="+mn-ea"/>
              </a:rPr>
              <a:t>-</a:t>
            </a:r>
            <a:r>
              <a:rPr kumimoji="1" lang="zh-CN" altLang="en-US" sz="3000" b="1" dirty="0">
                <a:solidFill>
                  <a:srgbClr val="004AAD"/>
                </a:solidFill>
                <a:latin typeface="微软雅黑" panose="020B0503020204020204" charset="-122"/>
                <a:ea typeface="微软雅黑" panose="020B0503020204020204" charset="-122"/>
                <a:sym typeface="+mn-ea"/>
              </a:rPr>
              <a:t>-</a:t>
            </a:r>
            <a:r>
              <a:rPr kumimoji="1" lang="en-US" altLang="zh-CN" sz="3000" b="1" dirty="0">
                <a:solidFill>
                  <a:srgbClr val="004AAD"/>
                </a:solidFill>
                <a:latin typeface="微软雅黑" panose="020B0503020204020204" charset="-122"/>
                <a:ea typeface="微软雅黑" panose="020B0503020204020204" charset="-122"/>
              </a:rPr>
              <a:t>4</a:t>
            </a:r>
            <a:r>
              <a:rPr kumimoji="1" lang="zh-CN" altLang="en-US" sz="3000" b="1" dirty="0">
                <a:solidFill>
                  <a:srgbClr val="004AAD"/>
                </a:solidFill>
                <a:latin typeface="微软雅黑" panose="020B0503020204020204" charset="-122"/>
                <a:ea typeface="微软雅黑" panose="020B0503020204020204" charset="-122"/>
              </a:rPr>
              <a:t>、提交职保会审核</a:t>
            </a:r>
            <a:endParaRPr kumimoji="1" lang="en-US" altLang="zh-CN"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
        <p:nvSpPr>
          <p:cNvPr id="4" name="椭圆 3"/>
          <p:cNvSpPr/>
          <p:nvPr/>
        </p:nvSpPr>
        <p:spPr>
          <a:xfrm>
            <a:off x="10386695" y="5824855"/>
            <a:ext cx="949325" cy="832485"/>
          </a:xfrm>
          <a:prstGeom prst="ellipse">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pic>
        <p:nvPicPr>
          <p:cNvPr id="296" name="图片 1"/>
          <p:cNvPicPr>
            <a:picLocks noChangeAspect="1"/>
          </p:cNvPicPr>
          <p:nvPr/>
        </p:nvPicPr>
        <p:blipFill>
          <a:blip r:embed="rId1"/>
          <a:srcRect b="6979"/>
          <a:stretch>
            <a:fillRect/>
          </a:stretch>
        </p:blipFill>
        <p:spPr>
          <a:xfrm>
            <a:off x="2496185" y="2680335"/>
            <a:ext cx="9635490" cy="4045585"/>
          </a:xfrm>
          <a:prstGeom prst="rect">
            <a:avLst/>
          </a:prstGeom>
        </p:spPr>
      </p:pic>
      <p:sp>
        <p:nvSpPr>
          <p:cNvPr id="298" name="文本框 3"/>
          <p:cNvSpPr txBox="1"/>
          <p:nvPr/>
        </p:nvSpPr>
        <p:spPr>
          <a:xfrm>
            <a:off x="1292225" y="918845"/>
            <a:ext cx="10419715" cy="1553210"/>
          </a:xfrm>
          <a:prstGeom prst="rect">
            <a:avLst/>
          </a:prstGeom>
          <a:noFill/>
        </p:spPr>
        <p:txBody>
          <a:bodyPr wrap="square" rtlCol="0">
            <a:spAutoFit/>
          </a:bodyPr>
          <a:p>
            <a:pPr marL="285750" indent="-285750">
              <a:buFont typeface="Arial" panose="020B0604020202020204" pitchFamily="34" charset="0"/>
              <a:buChar char="•"/>
            </a:pPr>
            <a:r>
              <a:rPr lang="zh-CN" altLang="en-US" sz="1900" b="1">
                <a:latin typeface="微软雅黑" panose="020B0503020204020204" charset="-122"/>
                <a:ea typeface="微软雅黑" panose="020B0503020204020204" charset="-122"/>
                <a:cs typeface="微软雅黑" panose="020B0503020204020204" charset="-122"/>
              </a:rPr>
              <a:t>针对无社保人员，请选择其具体情形，视需要上传相关材料：</a:t>
            </a:r>
            <a:endParaRPr lang="zh-CN" altLang="en-US" sz="1900" b="1">
              <a:latin typeface="微软雅黑" panose="020B0503020204020204" charset="-122"/>
              <a:ea typeface="微软雅黑" panose="020B0503020204020204" charset="-122"/>
              <a:cs typeface="微软雅黑" panose="020B0503020204020204" charset="-122"/>
            </a:endParaRPr>
          </a:p>
          <a:p>
            <a:r>
              <a:rPr lang="en-US" altLang="zh-CN" sz="1900" b="1">
                <a:latin typeface="微软雅黑" panose="020B0503020204020204" charset="-122"/>
                <a:ea typeface="微软雅黑" panose="020B0503020204020204" charset="-122"/>
                <a:cs typeface="微软雅黑" panose="020B0503020204020204" charset="-122"/>
              </a:rPr>
              <a:t>   1.1 </a:t>
            </a:r>
            <a:r>
              <a:rPr lang="zh-CN" altLang="en-US" sz="1900" b="1">
                <a:latin typeface="微软雅黑" panose="020B0503020204020204" charset="-122"/>
                <a:ea typeface="微软雅黑" panose="020B0503020204020204" charset="-122"/>
                <a:cs typeface="微软雅黑" panose="020B0503020204020204" charset="-122"/>
              </a:rPr>
              <a:t>新退休</a:t>
            </a:r>
            <a:endParaRPr lang="zh-CN" altLang="en-US" sz="1900" b="1">
              <a:latin typeface="微软雅黑" panose="020B0503020204020204" charset="-122"/>
              <a:ea typeface="微软雅黑" panose="020B0503020204020204" charset="-122"/>
              <a:cs typeface="微软雅黑" panose="020B0503020204020204" charset="-122"/>
            </a:endParaRPr>
          </a:p>
          <a:p>
            <a:r>
              <a:rPr lang="en-US" altLang="zh-CN" sz="1900" b="1">
                <a:latin typeface="微软雅黑" panose="020B0503020204020204" charset="-122"/>
                <a:ea typeface="微软雅黑" panose="020B0503020204020204" charset="-122"/>
                <a:cs typeface="微软雅黑" panose="020B0503020204020204" charset="-122"/>
              </a:rPr>
              <a:t>   1.2 </a:t>
            </a:r>
            <a:r>
              <a:rPr lang="zh-CN" altLang="en-US" sz="1900" b="1">
                <a:latin typeface="微软雅黑" panose="020B0503020204020204" charset="-122"/>
                <a:ea typeface="微软雅黑" panose="020B0503020204020204" charset="-122"/>
                <a:cs typeface="微软雅黑" panose="020B0503020204020204" charset="-122"/>
              </a:rPr>
              <a:t>社保封存（含出国）</a:t>
            </a:r>
            <a:endParaRPr lang="zh-CN" altLang="en-US" sz="1900" b="1">
              <a:latin typeface="微软雅黑" panose="020B0503020204020204" charset="-122"/>
              <a:ea typeface="微软雅黑" panose="020B0503020204020204" charset="-122"/>
              <a:cs typeface="微软雅黑" panose="020B0503020204020204" charset="-122"/>
            </a:endParaRPr>
          </a:p>
          <a:p>
            <a:r>
              <a:rPr lang="en-US" altLang="zh-CN" sz="1900" b="1">
                <a:latin typeface="微软雅黑" panose="020B0503020204020204" charset="-122"/>
                <a:ea typeface="微软雅黑" panose="020B0503020204020204" charset="-122"/>
                <a:cs typeface="微软雅黑" panose="020B0503020204020204" charset="-122"/>
              </a:rPr>
              <a:t>   1.3 </a:t>
            </a:r>
            <a:r>
              <a:rPr lang="zh-CN" altLang="en-US" sz="1900" b="1">
                <a:latin typeface="微软雅黑" panose="020B0503020204020204" charset="-122"/>
                <a:ea typeface="微软雅黑" panose="020B0503020204020204" charset="-122"/>
                <a:cs typeface="微软雅黑" panose="020B0503020204020204" charset="-122"/>
              </a:rPr>
              <a:t>干保</a:t>
            </a:r>
            <a:endParaRPr lang="zh-CN" altLang="en-US" sz="1900" b="1">
              <a:latin typeface="微软雅黑" panose="020B0503020204020204" charset="-122"/>
              <a:ea typeface="微软雅黑" panose="020B0503020204020204" charset="-122"/>
              <a:cs typeface="微软雅黑" panose="020B0503020204020204" charset="-122"/>
            </a:endParaRPr>
          </a:p>
          <a:p>
            <a:r>
              <a:rPr lang="en-US" altLang="zh-CN" sz="1900" b="1">
                <a:latin typeface="微软雅黑" panose="020B0503020204020204" charset="-122"/>
                <a:ea typeface="微软雅黑" panose="020B0503020204020204" charset="-122"/>
                <a:cs typeface="微软雅黑" panose="020B0503020204020204" charset="-122"/>
              </a:rPr>
              <a:t>   1.4 </a:t>
            </a:r>
            <a:r>
              <a:rPr lang="zh-CN" altLang="en-US" sz="1900" b="1">
                <a:latin typeface="微软雅黑" panose="020B0503020204020204" charset="-122"/>
                <a:ea typeface="微软雅黑" panose="020B0503020204020204" charset="-122"/>
                <a:cs typeface="微软雅黑" panose="020B0503020204020204" charset="-122"/>
              </a:rPr>
              <a:t>其他</a:t>
            </a:r>
            <a:r>
              <a:rPr lang="en-US" altLang="zh-CN" sz="1900" b="1">
                <a:latin typeface="微软雅黑" panose="020B0503020204020204" charset="-122"/>
                <a:ea typeface="微软雅黑" panose="020B0503020204020204" charset="-122"/>
                <a:cs typeface="微软雅黑" panose="020B0503020204020204" charset="-122"/>
              </a:rPr>
              <a:t>  →</a:t>
            </a:r>
            <a:r>
              <a:rPr lang="zh-CN" altLang="en-US" sz="1900" b="1">
                <a:latin typeface="微软雅黑" panose="020B0503020204020204" charset="-122"/>
                <a:ea typeface="微软雅黑" panose="020B0503020204020204" charset="-122"/>
                <a:cs typeface="微软雅黑" panose="020B0503020204020204" charset="-122"/>
              </a:rPr>
              <a:t>选择其他后，请填写备注，并上传附件（提交职保会审核）。</a:t>
            </a:r>
            <a:endParaRPr lang="zh-CN" altLang="en-US" sz="1900" b="1">
              <a:latin typeface="微软雅黑" panose="020B0503020204020204" charset="-122"/>
              <a:ea typeface="微软雅黑" panose="020B0503020204020204" charset="-122"/>
              <a:cs typeface="微软雅黑" panose="020B0503020204020204" charset="-122"/>
            </a:endParaRPr>
          </a:p>
        </p:txBody>
      </p:sp>
      <p:pic>
        <p:nvPicPr>
          <p:cNvPr id="299" name="图片 4"/>
          <p:cNvPicPr>
            <a:picLocks noChangeAspect="1"/>
          </p:cNvPicPr>
          <p:nvPr/>
        </p:nvPicPr>
        <p:blipFill>
          <a:blip r:embed="rId2"/>
          <a:srcRect b="12523"/>
          <a:stretch>
            <a:fillRect/>
          </a:stretch>
        </p:blipFill>
        <p:spPr>
          <a:xfrm>
            <a:off x="1050290" y="2634615"/>
            <a:ext cx="1400810" cy="3983355"/>
          </a:xfrm>
          <a:prstGeom prst="rect">
            <a:avLst/>
          </a:prstGeom>
        </p:spPr>
      </p:pic>
      <p:pic>
        <p:nvPicPr>
          <p:cNvPr id="300" name="图片 8"/>
          <p:cNvPicPr>
            <a:picLocks noChangeAspect="1"/>
          </p:cNvPicPr>
          <p:nvPr/>
        </p:nvPicPr>
        <p:blipFill>
          <a:blip r:embed="rId3"/>
          <a:stretch>
            <a:fillRect/>
          </a:stretch>
        </p:blipFill>
        <p:spPr>
          <a:xfrm>
            <a:off x="3991610" y="3260090"/>
            <a:ext cx="5697220" cy="3465830"/>
          </a:xfrm>
          <a:prstGeom prst="rect">
            <a:avLst/>
          </a:prstGeom>
        </p:spPr>
      </p:pic>
      <p:sp>
        <p:nvSpPr>
          <p:cNvPr id="301" name="矩形 9"/>
          <p:cNvSpPr/>
          <p:nvPr/>
        </p:nvSpPr>
        <p:spPr>
          <a:xfrm>
            <a:off x="2585085" y="6229985"/>
            <a:ext cx="1272540" cy="304800"/>
          </a:xfrm>
          <a:prstGeom prst="rect">
            <a:avLst/>
          </a:prstGeom>
          <a:noFill/>
          <a:ln w="1270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4" name="左箭头 5"/>
          <p:cNvSpPr/>
          <p:nvPr/>
        </p:nvSpPr>
        <p:spPr>
          <a:xfrm rot="16200000">
            <a:off x="3034030" y="3674745"/>
            <a:ext cx="374015" cy="43751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nvSpPr>
        <p:spPr>
          <a:xfrm>
            <a:off x="4350385" y="4204335"/>
            <a:ext cx="1480820" cy="26479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2"/>
          <p:cNvSpPr txBox="1"/>
          <p:nvPr>
            <p:custDataLst>
              <p:tags r:id="rId4"/>
            </p:custDataLst>
          </p:nvPr>
        </p:nvSpPr>
        <p:spPr>
          <a:xfrm>
            <a:off x="944880" y="227330"/>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（三）梳理参保名单-</a:t>
            </a:r>
            <a:r>
              <a:rPr kumimoji="1" lang="en-US" altLang="zh-CN" sz="3000" b="1" dirty="0">
                <a:solidFill>
                  <a:srgbClr val="004AAD"/>
                </a:solidFill>
                <a:latin typeface="微软雅黑" panose="020B0503020204020204" charset="-122"/>
                <a:ea typeface="微软雅黑" panose="020B0503020204020204" charset="-122"/>
                <a:sym typeface="+mn-ea"/>
              </a:rPr>
              <a:t>-</a:t>
            </a:r>
            <a:r>
              <a:rPr kumimoji="1" lang="zh-CN" altLang="en-US" sz="3000" b="1" dirty="0">
                <a:solidFill>
                  <a:srgbClr val="004AAD"/>
                </a:solidFill>
                <a:latin typeface="微软雅黑" panose="020B0503020204020204" charset="-122"/>
                <a:ea typeface="微软雅黑" panose="020B0503020204020204" charset="-122"/>
                <a:sym typeface="+mn-ea"/>
              </a:rPr>
              <a:t>-</a:t>
            </a:r>
            <a:r>
              <a:rPr kumimoji="1" lang="en-US" altLang="zh-CN" sz="3000" b="1" dirty="0">
                <a:solidFill>
                  <a:srgbClr val="004AAD"/>
                </a:solidFill>
                <a:latin typeface="微软雅黑" panose="020B0503020204020204" charset="-122"/>
                <a:ea typeface="微软雅黑" panose="020B0503020204020204" charset="-122"/>
              </a:rPr>
              <a:t>4</a:t>
            </a:r>
            <a:r>
              <a:rPr kumimoji="1" lang="zh-CN" altLang="en-US" sz="3000" b="1" dirty="0">
                <a:solidFill>
                  <a:srgbClr val="004AAD"/>
                </a:solidFill>
                <a:latin typeface="微软雅黑" panose="020B0503020204020204" charset="-122"/>
                <a:ea typeface="微软雅黑" panose="020B0503020204020204" charset="-122"/>
              </a:rPr>
              <a:t>、提交职保会审核</a:t>
            </a:r>
            <a:endParaRPr kumimoji="1" lang="en-US" altLang="zh-CN"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
        <p:nvSpPr>
          <p:cNvPr id="9" name="圆角矩形 17"/>
          <p:cNvSpPr/>
          <p:nvPr/>
        </p:nvSpPr>
        <p:spPr>
          <a:xfrm>
            <a:off x="4350385" y="4596130"/>
            <a:ext cx="1480820" cy="26479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17"/>
          <p:cNvSpPr/>
          <p:nvPr/>
        </p:nvSpPr>
        <p:spPr>
          <a:xfrm>
            <a:off x="4350385" y="4906645"/>
            <a:ext cx="1480820" cy="26479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17"/>
          <p:cNvSpPr/>
          <p:nvPr/>
        </p:nvSpPr>
        <p:spPr>
          <a:xfrm>
            <a:off x="4363085" y="5217160"/>
            <a:ext cx="1480820" cy="26479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17"/>
          <p:cNvSpPr/>
          <p:nvPr/>
        </p:nvSpPr>
        <p:spPr>
          <a:xfrm>
            <a:off x="4350385" y="5563235"/>
            <a:ext cx="1480820" cy="26479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17"/>
          <p:cNvSpPr/>
          <p:nvPr/>
        </p:nvSpPr>
        <p:spPr>
          <a:xfrm>
            <a:off x="4350385" y="5906770"/>
            <a:ext cx="1480820" cy="26479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17"/>
          <p:cNvSpPr/>
          <p:nvPr/>
        </p:nvSpPr>
        <p:spPr>
          <a:xfrm>
            <a:off x="4316730" y="6209665"/>
            <a:ext cx="1480820" cy="26479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308" name="文本框 3"/>
          <p:cNvSpPr txBox="1"/>
          <p:nvPr/>
        </p:nvSpPr>
        <p:spPr>
          <a:xfrm>
            <a:off x="1050290" y="1412240"/>
            <a:ext cx="10661650" cy="39878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cs typeface="微软雅黑" panose="020B0503020204020204" charset="-122"/>
              </a:rPr>
              <a:t>所有相关材料上传完成后，点击【信息确认无误，提交职保会审核】，提交职保会审核。</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309" name="图片 4"/>
          <p:cNvPicPr>
            <a:picLocks noChangeAspect="1"/>
          </p:cNvPicPr>
          <p:nvPr/>
        </p:nvPicPr>
        <p:blipFill>
          <a:blip r:embed="rId1"/>
          <a:stretch>
            <a:fillRect/>
          </a:stretch>
        </p:blipFill>
        <p:spPr>
          <a:xfrm>
            <a:off x="1050290" y="2018030"/>
            <a:ext cx="1400810" cy="4553585"/>
          </a:xfrm>
          <a:prstGeom prst="rect">
            <a:avLst/>
          </a:prstGeom>
        </p:spPr>
      </p:pic>
      <p:pic>
        <p:nvPicPr>
          <p:cNvPr id="2" name="图片 1"/>
          <p:cNvPicPr>
            <a:picLocks noChangeAspect="1"/>
          </p:cNvPicPr>
          <p:nvPr/>
        </p:nvPicPr>
        <p:blipFill>
          <a:blip r:embed="rId2"/>
          <a:stretch>
            <a:fillRect/>
          </a:stretch>
        </p:blipFill>
        <p:spPr>
          <a:xfrm>
            <a:off x="2451100" y="1941830"/>
            <a:ext cx="8699500" cy="3956685"/>
          </a:xfrm>
          <a:prstGeom prst="rect">
            <a:avLst/>
          </a:prstGeom>
        </p:spPr>
      </p:pic>
      <p:sp>
        <p:nvSpPr>
          <p:cNvPr id="302" name="左箭头 10"/>
          <p:cNvSpPr/>
          <p:nvPr/>
        </p:nvSpPr>
        <p:spPr>
          <a:xfrm rot="720000">
            <a:off x="4232275" y="3209925"/>
            <a:ext cx="1391920" cy="43751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3" name="矩形 11"/>
          <p:cNvSpPr/>
          <p:nvPr/>
        </p:nvSpPr>
        <p:spPr>
          <a:xfrm>
            <a:off x="2723515" y="3070225"/>
            <a:ext cx="1501140" cy="358140"/>
          </a:xfrm>
          <a:prstGeom prst="rect">
            <a:avLst/>
          </a:prstGeom>
          <a:noFill/>
          <a:ln w="3810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圆角矩形 17"/>
          <p:cNvSpPr/>
          <p:nvPr/>
        </p:nvSpPr>
        <p:spPr>
          <a:xfrm>
            <a:off x="2952115" y="5544820"/>
            <a:ext cx="541655" cy="32575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custDataLst>
              <p:tags r:id="rId3"/>
            </p:custDataLst>
          </p:nvPr>
        </p:nvSpPr>
        <p:spPr>
          <a:xfrm>
            <a:off x="944880" y="304165"/>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（三）梳理参保名单-</a:t>
            </a:r>
            <a:r>
              <a:rPr kumimoji="1" lang="en-US" altLang="zh-CN" sz="3000" b="1" dirty="0">
                <a:solidFill>
                  <a:srgbClr val="004AAD"/>
                </a:solidFill>
                <a:latin typeface="微软雅黑" panose="020B0503020204020204" charset="-122"/>
                <a:ea typeface="微软雅黑" panose="020B0503020204020204" charset="-122"/>
                <a:sym typeface="+mn-ea"/>
              </a:rPr>
              <a:t>-</a:t>
            </a:r>
            <a:r>
              <a:rPr kumimoji="1" lang="zh-CN" altLang="en-US" sz="3000" b="1" dirty="0">
                <a:solidFill>
                  <a:srgbClr val="004AAD"/>
                </a:solidFill>
                <a:latin typeface="微软雅黑" panose="020B0503020204020204" charset="-122"/>
                <a:ea typeface="微软雅黑" panose="020B0503020204020204" charset="-122"/>
                <a:sym typeface="+mn-ea"/>
              </a:rPr>
              <a:t>-</a:t>
            </a:r>
            <a:r>
              <a:rPr kumimoji="1" lang="en-US" altLang="zh-CN" sz="3000" b="1" dirty="0">
                <a:solidFill>
                  <a:srgbClr val="004AAD"/>
                </a:solidFill>
                <a:latin typeface="微软雅黑" panose="020B0503020204020204" charset="-122"/>
                <a:ea typeface="微软雅黑" panose="020B0503020204020204" charset="-122"/>
              </a:rPr>
              <a:t>4</a:t>
            </a:r>
            <a:r>
              <a:rPr kumimoji="1" lang="zh-CN" altLang="en-US" sz="3000" b="1" dirty="0">
                <a:solidFill>
                  <a:srgbClr val="004AAD"/>
                </a:solidFill>
                <a:latin typeface="微软雅黑" panose="020B0503020204020204" charset="-122"/>
                <a:ea typeface="微软雅黑" panose="020B0503020204020204" charset="-122"/>
              </a:rPr>
              <a:t>、提交职保会审核</a:t>
            </a:r>
            <a:endParaRPr kumimoji="1" lang="en-US" altLang="zh-CN"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
        <p:nvSpPr>
          <p:cNvPr id="4" name="圆角矩形 17"/>
          <p:cNvSpPr/>
          <p:nvPr/>
        </p:nvSpPr>
        <p:spPr>
          <a:xfrm>
            <a:off x="3683000" y="5544820"/>
            <a:ext cx="989330" cy="32575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398" name="文本框 1"/>
          <p:cNvSpPr txBox="1"/>
          <p:nvPr/>
        </p:nvSpPr>
        <p:spPr>
          <a:xfrm>
            <a:off x="993140" y="239395"/>
            <a:ext cx="7029450" cy="792480"/>
          </a:xfrm>
          <a:prstGeom prst="rect">
            <a:avLst/>
          </a:prstGeom>
          <a:noFill/>
        </p:spPr>
        <p:txBody>
          <a:bodyPr wrap="square" rtlCol="0">
            <a:noAutofit/>
          </a:bodyPr>
          <a:lstStyle/>
          <a:p>
            <a:pPr algn="l"/>
            <a:r>
              <a:rPr kumimoji="1" lang="zh-CN" altLang="en-US" sz="3200" b="1" dirty="0">
                <a:solidFill>
                  <a:srgbClr val="004AAD"/>
                </a:solidFill>
                <a:latin typeface="微软雅黑" panose="020B0503020204020204" charset="-122"/>
                <a:ea typeface="微软雅黑" panose="020B0503020204020204" charset="-122"/>
              </a:rPr>
              <a:t>（一）登录上海工会网上工作平台</a:t>
            </a:r>
            <a:endParaRPr kumimoji="1" lang="zh-CN" altLang="en-US" sz="3200" b="1" dirty="0">
              <a:solidFill>
                <a:srgbClr val="004AAD"/>
              </a:solidFill>
              <a:latin typeface="微软雅黑" panose="020B0503020204020204" charset="-122"/>
              <a:ea typeface="微软雅黑" panose="020B0503020204020204" charset="-122"/>
            </a:endParaRPr>
          </a:p>
        </p:txBody>
      </p:sp>
      <p:sp>
        <p:nvSpPr>
          <p:cNvPr id="399" name="文本框 4"/>
          <p:cNvSpPr txBox="1"/>
          <p:nvPr/>
        </p:nvSpPr>
        <p:spPr>
          <a:xfrm>
            <a:off x="1097280" y="972820"/>
            <a:ext cx="10958830" cy="706755"/>
          </a:xfrm>
          <a:prstGeom prst="rect">
            <a:avLst/>
          </a:prstGeom>
          <a:noFill/>
        </p:spPr>
        <p:txBody>
          <a:bodyPr wrap="square">
            <a:spAutoFit/>
          </a:bodyPr>
          <a:p>
            <a:r>
              <a:rPr lang="zh-CN" altLang="en-US"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打开</a:t>
            </a:r>
            <a:r>
              <a:rPr lang="en-US" altLang="zh-CN"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 Google Chrome </a:t>
            </a:r>
            <a:r>
              <a:rPr lang="zh-CN" altLang="en-US"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浏览器，登录网址： </a:t>
            </a:r>
            <a:r>
              <a:rPr lang="en-US" altLang="zh-CN"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https://gzpt.shszgh.cn</a:t>
            </a:r>
            <a:endParaRPr lang="en-US" altLang="zh-CN"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a:p>
            <a:r>
              <a:rPr lang="zh-CN" altLang="en-US"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已有网上工作平台账号密码的单位，直接输入账号、密码、验证码，点击“登录”按钮即可。</a:t>
            </a:r>
            <a:endParaRPr lang="zh-CN" altLang="en-US"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p:txBody>
      </p:sp>
      <p:pic>
        <p:nvPicPr>
          <p:cNvPr id="400" name="图片 5"/>
          <p:cNvPicPr>
            <a:picLocks noChangeAspect="1"/>
          </p:cNvPicPr>
          <p:nvPr/>
        </p:nvPicPr>
        <p:blipFill>
          <a:blip r:embed="rId1"/>
          <a:srcRect t="9271"/>
          <a:stretch>
            <a:fillRect/>
          </a:stretch>
        </p:blipFill>
        <p:spPr>
          <a:xfrm>
            <a:off x="1167130" y="1735455"/>
            <a:ext cx="8502650" cy="4177030"/>
          </a:xfrm>
          <a:prstGeom prst="rect">
            <a:avLst/>
          </a:prstGeom>
        </p:spPr>
      </p:pic>
      <p:sp>
        <p:nvSpPr>
          <p:cNvPr id="401" name="文本框 10"/>
          <p:cNvSpPr txBox="1"/>
          <p:nvPr/>
        </p:nvSpPr>
        <p:spPr>
          <a:xfrm>
            <a:off x="1167765" y="5967730"/>
            <a:ext cx="11008995" cy="726440"/>
          </a:xfrm>
          <a:prstGeom prst="rect">
            <a:avLst/>
          </a:prstGeom>
          <a:noFill/>
        </p:spPr>
        <p:txBody>
          <a:bodyPr wrap="square">
            <a:noAutofit/>
          </a:bodyPr>
          <a:p>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上年度参保的、且匹配到正确统一信用代码的</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单位，已预派登录账号密码：</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a:p>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  </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账号：</a:t>
            </a: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tuixiu+</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参保编码（示例：</a:t>
            </a: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tuixiu123000000</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），初始密码：</a:t>
            </a: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Txbz123456</a:t>
            </a:r>
            <a:endPar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p:txBody>
      </p:sp>
      <p:sp>
        <p:nvSpPr>
          <p:cNvPr id="402" name="矩形 13"/>
          <p:cNvSpPr/>
          <p:nvPr/>
        </p:nvSpPr>
        <p:spPr>
          <a:xfrm>
            <a:off x="9077325" y="2600325"/>
            <a:ext cx="772160" cy="2242820"/>
          </a:xfrm>
          <a:prstGeom prst="rect">
            <a:avLst/>
          </a:prstGeom>
          <a:ln w="28575" cmpd="sng">
            <a:solidFill>
              <a:srgbClr val="FF0000"/>
            </a:solidFill>
            <a:prstDash val="solid"/>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latin typeface="微软雅黑" panose="020B0503020204020204" charset="-122"/>
              <a:ea typeface="微软雅黑" panose="020B0503020204020204" charset="-122"/>
            </a:endParaRPr>
          </a:p>
        </p:txBody>
      </p:sp>
      <p:sp>
        <p:nvSpPr>
          <p:cNvPr id="403" name="左箭头 16"/>
          <p:cNvSpPr/>
          <p:nvPr/>
        </p:nvSpPr>
        <p:spPr>
          <a:xfrm>
            <a:off x="9679940" y="3107055"/>
            <a:ext cx="658495" cy="184785"/>
          </a:xfrm>
          <a:prstGeom prst="lef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404" name="文本框 19"/>
          <p:cNvSpPr txBox="1"/>
          <p:nvPr/>
        </p:nvSpPr>
        <p:spPr>
          <a:xfrm>
            <a:off x="10348595" y="2974340"/>
            <a:ext cx="1830705" cy="368300"/>
          </a:xfrm>
          <a:prstGeom prst="rect">
            <a:avLst/>
          </a:prstGeom>
          <a:noFill/>
        </p:spPr>
        <p:txBody>
          <a:bodyPr wrap="square" rtlCol="0">
            <a:spAutoFit/>
          </a:bodyPr>
          <a:p>
            <a:pPr algn="l"/>
            <a:r>
              <a:rPr lang="zh-CN" altLang="en-US">
                <a:latin typeface="微软雅黑" panose="020B0503020204020204" charset="-122"/>
                <a:ea typeface="微软雅黑" panose="020B0503020204020204" charset="-122"/>
              </a:rPr>
              <a:t>可联系技术支持</a:t>
            </a:r>
            <a:endParaRPr lang="zh-CN" altLang="en-US">
              <a:latin typeface="微软雅黑" panose="020B0503020204020204" charset="-122"/>
              <a:ea typeface="微软雅黑" panose="020B0503020204020204" charset="-122"/>
            </a:endParaRPr>
          </a:p>
        </p:txBody>
      </p:sp>
      <p:sp>
        <p:nvSpPr>
          <p:cNvPr id="405" name="左箭头 20"/>
          <p:cNvSpPr/>
          <p:nvPr/>
        </p:nvSpPr>
        <p:spPr>
          <a:xfrm>
            <a:off x="9690100" y="3580130"/>
            <a:ext cx="658495" cy="184785"/>
          </a:xfrm>
          <a:prstGeom prst="lef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406" name="文本框 22"/>
          <p:cNvSpPr txBox="1"/>
          <p:nvPr/>
        </p:nvSpPr>
        <p:spPr>
          <a:xfrm>
            <a:off x="10368915" y="3489960"/>
            <a:ext cx="3694430"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查看重要通知</a:t>
            </a:r>
            <a:endParaRPr lang="zh-CN" altLang="en-US">
              <a:latin typeface="微软雅黑" panose="020B0503020204020204" charset="-122"/>
              <a:ea typeface="微软雅黑" panose="020B0503020204020204" charset="-122"/>
            </a:endParaRPr>
          </a:p>
        </p:txBody>
      </p:sp>
      <p:sp>
        <p:nvSpPr>
          <p:cNvPr id="407" name="左箭头 23"/>
          <p:cNvSpPr/>
          <p:nvPr/>
        </p:nvSpPr>
        <p:spPr>
          <a:xfrm>
            <a:off x="9690100" y="4043045"/>
            <a:ext cx="658495" cy="184785"/>
          </a:xfrm>
          <a:prstGeom prst="lef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408" name="文本框 24"/>
          <p:cNvSpPr txBox="1"/>
          <p:nvPr/>
        </p:nvSpPr>
        <p:spPr>
          <a:xfrm>
            <a:off x="10352405" y="3956050"/>
            <a:ext cx="299402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下载操作说明</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pic>
        <p:nvPicPr>
          <p:cNvPr id="314" name="图片 1"/>
          <p:cNvPicPr>
            <a:picLocks noChangeAspect="1"/>
          </p:cNvPicPr>
          <p:nvPr/>
        </p:nvPicPr>
        <p:blipFill>
          <a:blip r:embed="rId1"/>
          <a:stretch>
            <a:fillRect/>
          </a:stretch>
        </p:blipFill>
        <p:spPr>
          <a:xfrm>
            <a:off x="2633345" y="1758315"/>
            <a:ext cx="7844790" cy="3134360"/>
          </a:xfrm>
          <a:prstGeom prst="rect">
            <a:avLst/>
          </a:prstGeom>
        </p:spPr>
      </p:pic>
      <p:sp>
        <p:nvSpPr>
          <p:cNvPr id="315" name="文本框 2"/>
          <p:cNvSpPr txBox="1"/>
          <p:nvPr/>
        </p:nvSpPr>
        <p:spPr>
          <a:xfrm>
            <a:off x="1224280" y="252730"/>
            <a:ext cx="9543415" cy="521970"/>
          </a:xfrm>
          <a:prstGeom prst="rect">
            <a:avLst/>
          </a:prstGeom>
          <a:noFill/>
        </p:spPr>
        <p:txBody>
          <a:bodyPr wrap="square" rtlCol="0">
            <a:spAutoFit/>
          </a:bodyPr>
          <a:p>
            <a:pPr marL="342900" indent="-342900" algn="l">
              <a:buClrTx/>
              <a:buSzTx/>
              <a:buFont typeface="Wingdings" panose="05000000000000000000" charset="0"/>
              <a:buChar char="Ø"/>
            </a:pPr>
            <a:r>
              <a:rPr kumimoji="1" lang="zh-CN" altLang="en-US" sz="2800" b="1" dirty="0">
                <a:solidFill>
                  <a:srgbClr val="004AAD"/>
                </a:solidFill>
                <a:latin typeface="微软雅黑" panose="020B0503020204020204" charset="-122"/>
                <a:ea typeface="微软雅黑" panose="020B0503020204020204" charset="-122"/>
                <a:sym typeface="+mn-ea"/>
              </a:rPr>
              <a:t>职保会审核（</a:t>
            </a:r>
            <a:r>
              <a:rPr kumimoji="1" lang="zh-CN" altLang="en-US" sz="2800" b="1" dirty="0">
                <a:solidFill>
                  <a:srgbClr val="004AAD"/>
                </a:solidFill>
                <a:latin typeface="微软雅黑" panose="020B0503020204020204" charset="-122"/>
                <a:ea typeface="微软雅黑" panose="020B0503020204020204" charset="-122"/>
                <a:sym typeface="思源黑体 CN Normal" panose="020B0400000000000000" pitchFamily="34" charset="-122"/>
              </a:rPr>
              <a:t>审核不通过，反馈原因）</a:t>
            </a:r>
            <a:endParaRPr kumimoji="1" lang="zh-CN" altLang="en-US" sz="2800" b="1" dirty="0">
              <a:solidFill>
                <a:srgbClr val="004AAD"/>
              </a:solidFill>
              <a:latin typeface="微软雅黑" panose="020B0503020204020204" charset="-122"/>
              <a:ea typeface="微软雅黑" panose="020B0503020204020204" charset="-122"/>
              <a:sym typeface="思源黑体 CN Normal" panose="020B0400000000000000" pitchFamily="34" charset="-122"/>
            </a:endParaRPr>
          </a:p>
        </p:txBody>
      </p:sp>
      <p:sp>
        <p:nvSpPr>
          <p:cNvPr id="316" name="文本框 3"/>
          <p:cNvSpPr txBox="1"/>
          <p:nvPr/>
        </p:nvSpPr>
        <p:spPr>
          <a:xfrm>
            <a:off x="1050290" y="900430"/>
            <a:ext cx="10661650" cy="706755"/>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cs typeface="微软雅黑" panose="020B0503020204020204" charset="-122"/>
              </a:rPr>
              <a:t>职保会审核不通过后，批次状态为：职保会审核不通过。</a:t>
            </a:r>
            <a:endParaRPr lang="en-US" altLang="zh-CN"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点击</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继续办理</a:t>
            </a:r>
            <a:r>
              <a:rPr lang="zh-CN" altLang="en-US" sz="2000" b="1">
                <a:latin typeface="微软雅黑" panose="020B0503020204020204" charset="-122"/>
                <a:ea typeface="微软雅黑" panose="020B0503020204020204" charset="-122"/>
                <a:cs typeface="微软雅黑" panose="020B0503020204020204" charset="-122"/>
                <a:sym typeface="+mn-ea"/>
              </a:rPr>
              <a:t>参保</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，查看不通过原因，继续修改凭证信息再提交职保会审核。</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317" name="图片 6"/>
          <p:cNvPicPr>
            <a:picLocks noChangeAspect="1"/>
          </p:cNvPicPr>
          <p:nvPr/>
        </p:nvPicPr>
        <p:blipFill>
          <a:blip r:embed="rId2"/>
          <a:stretch>
            <a:fillRect/>
          </a:stretch>
        </p:blipFill>
        <p:spPr>
          <a:xfrm>
            <a:off x="1232535" y="1758315"/>
            <a:ext cx="1400810" cy="4553585"/>
          </a:xfrm>
          <a:prstGeom prst="rect">
            <a:avLst/>
          </a:prstGeom>
        </p:spPr>
      </p:pic>
      <p:pic>
        <p:nvPicPr>
          <p:cNvPr id="318" name="图片 8"/>
          <p:cNvPicPr>
            <a:picLocks noChangeAspect="1"/>
          </p:cNvPicPr>
          <p:nvPr/>
        </p:nvPicPr>
        <p:blipFill>
          <a:blip r:embed="rId3"/>
          <a:stretch>
            <a:fillRect/>
          </a:stretch>
        </p:blipFill>
        <p:spPr>
          <a:xfrm>
            <a:off x="2689225" y="4232275"/>
            <a:ext cx="6286500" cy="2232660"/>
          </a:xfrm>
          <a:prstGeom prst="rect">
            <a:avLst/>
          </a:prstGeom>
        </p:spPr>
      </p:pic>
      <p:sp>
        <p:nvSpPr>
          <p:cNvPr id="319" name="矩形 9"/>
          <p:cNvSpPr/>
          <p:nvPr/>
        </p:nvSpPr>
        <p:spPr>
          <a:xfrm>
            <a:off x="6500495" y="3427730"/>
            <a:ext cx="1272540" cy="802640"/>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0" name="左箭头 10"/>
          <p:cNvSpPr/>
          <p:nvPr/>
        </p:nvSpPr>
        <p:spPr>
          <a:xfrm rot="18180000">
            <a:off x="8018145" y="3064510"/>
            <a:ext cx="422275" cy="43751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圆角矩形 17"/>
          <p:cNvSpPr/>
          <p:nvPr/>
        </p:nvSpPr>
        <p:spPr>
          <a:xfrm>
            <a:off x="4006215" y="3427730"/>
            <a:ext cx="1654810" cy="40195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4"/>
          <a:stretch>
            <a:fillRect/>
          </a:stretch>
        </p:blipFill>
        <p:spPr>
          <a:xfrm>
            <a:off x="3292475" y="5941695"/>
            <a:ext cx="885825" cy="223520"/>
          </a:xfrm>
          <a:prstGeom prst="rect">
            <a:avLst/>
          </a:prstGeom>
        </p:spPr>
      </p:pic>
      <p:pic>
        <p:nvPicPr>
          <p:cNvPr id="2" name="图片 1"/>
          <p:cNvPicPr>
            <a:picLocks noChangeAspect="1"/>
          </p:cNvPicPr>
          <p:nvPr/>
        </p:nvPicPr>
        <p:blipFill>
          <a:blip r:embed="rId4"/>
          <a:stretch>
            <a:fillRect/>
          </a:stretch>
        </p:blipFill>
        <p:spPr>
          <a:xfrm>
            <a:off x="3292475" y="6241415"/>
            <a:ext cx="885825" cy="223520"/>
          </a:xfrm>
          <a:prstGeom prst="rect">
            <a:avLst/>
          </a:prstGeom>
        </p:spPr>
      </p:pic>
      <p:pic>
        <p:nvPicPr>
          <p:cNvPr id="3" name="图片 2"/>
          <p:cNvPicPr>
            <a:picLocks noChangeAspect="1"/>
          </p:cNvPicPr>
          <p:nvPr/>
        </p:nvPicPr>
        <p:blipFill>
          <a:blip r:embed="rId4"/>
          <a:stretch>
            <a:fillRect/>
          </a:stretch>
        </p:blipFill>
        <p:spPr>
          <a:xfrm>
            <a:off x="2825115" y="5979160"/>
            <a:ext cx="575310" cy="145415"/>
          </a:xfrm>
          <a:prstGeom prst="rect">
            <a:avLst/>
          </a:prstGeom>
        </p:spPr>
      </p:pic>
      <p:pic>
        <p:nvPicPr>
          <p:cNvPr id="4" name="图片 3"/>
          <p:cNvPicPr>
            <a:picLocks noChangeAspect="1"/>
          </p:cNvPicPr>
          <p:nvPr/>
        </p:nvPicPr>
        <p:blipFill>
          <a:blip r:embed="rId4"/>
          <a:stretch>
            <a:fillRect/>
          </a:stretch>
        </p:blipFill>
        <p:spPr>
          <a:xfrm>
            <a:off x="2825115" y="6238240"/>
            <a:ext cx="575310" cy="145415"/>
          </a:xfrm>
          <a:prstGeom prst="rect">
            <a:avLst/>
          </a:prstGeom>
        </p:spPr>
      </p:pic>
      <p:sp>
        <p:nvSpPr>
          <p:cNvPr id="5" name="圆角矩形 17"/>
          <p:cNvSpPr/>
          <p:nvPr/>
        </p:nvSpPr>
        <p:spPr>
          <a:xfrm>
            <a:off x="4046220" y="3883025"/>
            <a:ext cx="1614805" cy="40195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41" name=""/>
        <p:cNvGrpSpPr/>
        <p:nvPr/>
      </p:nvGrpSpPr>
      <p:grpSpPr>
        <a:xfrm>
          <a:off x="0" y="0"/>
          <a:ext cx="0" cy="0"/>
          <a:chOff x="0" y="0"/>
          <a:chExt cx="0" cy="0"/>
        </a:xfrm>
      </p:grpSpPr>
      <p:sp>
        <p:nvSpPr>
          <p:cNvPr id="76" name="三角形 15"/>
          <p:cNvSpPr/>
          <p:nvPr>
            <p:custDataLst>
              <p:tags r:id="rId2"/>
            </p:custDataLst>
          </p:nvPr>
        </p:nvSpPr>
        <p:spPr>
          <a:xfrm>
            <a:off x="686806"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3" name="文本框 10"/>
          <p:cNvSpPr txBox="1"/>
          <p:nvPr>
            <p:custDataLst>
              <p:tags r:id="rId3"/>
            </p:custDataLst>
          </p:nvPr>
        </p:nvSpPr>
        <p:spPr>
          <a:xfrm>
            <a:off x="977900" y="2624455"/>
            <a:ext cx="234442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选择参保类型</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4" name="矩形: 圆角 13"/>
          <p:cNvSpPr/>
          <p:nvPr>
            <p:custDataLst>
              <p:tags r:id="rId4"/>
            </p:custDataLst>
          </p:nvPr>
        </p:nvSpPr>
        <p:spPr>
          <a:xfrm>
            <a:off x="847090" y="285750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 name="三角形 15"/>
          <p:cNvSpPr/>
          <p:nvPr>
            <p:custDataLst>
              <p:tags r:id="rId5"/>
            </p:custDataLst>
          </p:nvPr>
        </p:nvSpPr>
        <p:spPr>
          <a:xfrm>
            <a:off x="3543850"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3" name="文本框 10"/>
          <p:cNvSpPr txBox="1"/>
          <p:nvPr>
            <p:custDataLst>
              <p:tags r:id="rId6"/>
            </p:custDataLst>
          </p:nvPr>
        </p:nvSpPr>
        <p:spPr>
          <a:xfrm>
            <a:off x="3835400" y="2624455"/>
            <a:ext cx="232727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维护单位信息</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6" name="三角形 15"/>
          <p:cNvSpPr/>
          <p:nvPr>
            <p:custDataLst>
              <p:tags r:id="rId7"/>
            </p:custDataLst>
          </p:nvPr>
        </p:nvSpPr>
        <p:spPr>
          <a:xfrm>
            <a:off x="6400893"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7" name="文本框 10"/>
          <p:cNvSpPr txBox="1"/>
          <p:nvPr>
            <p:custDataLst>
              <p:tags r:id="rId8"/>
            </p:custDataLst>
          </p:nvPr>
        </p:nvSpPr>
        <p:spPr>
          <a:xfrm>
            <a:off x="6692265" y="2624455"/>
            <a:ext cx="230060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选择参保方式</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9" name="三角形 15"/>
          <p:cNvSpPr/>
          <p:nvPr>
            <p:custDataLst>
              <p:tags r:id="rId9"/>
            </p:custDataLst>
          </p:nvPr>
        </p:nvSpPr>
        <p:spPr>
          <a:xfrm>
            <a:off x="9257935"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0" name="文本框 10"/>
          <p:cNvSpPr txBox="1"/>
          <p:nvPr>
            <p:custDataLst>
              <p:tags r:id="rId10"/>
            </p:custDataLst>
          </p:nvPr>
        </p:nvSpPr>
        <p:spPr>
          <a:xfrm>
            <a:off x="9549130" y="2624455"/>
            <a:ext cx="223456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梳理参保名单</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2" name="三角形 15"/>
          <p:cNvSpPr/>
          <p:nvPr>
            <p:custDataLst>
              <p:tags r:id="rId11"/>
            </p:custDataLst>
          </p:nvPr>
        </p:nvSpPr>
        <p:spPr>
          <a:xfrm>
            <a:off x="686806"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5" name="文本框 10"/>
          <p:cNvSpPr txBox="1"/>
          <p:nvPr>
            <p:custDataLst>
              <p:tags r:id="rId12"/>
            </p:custDataLst>
          </p:nvPr>
        </p:nvSpPr>
        <p:spPr>
          <a:xfrm>
            <a:off x="913130" y="3914775"/>
            <a:ext cx="263017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en-US" altLang="zh-CN" sz="2200" b="1" spc="240" dirty="0">
                <a:solidFill>
                  <a:srgbClr val="C00000"/>
                </a:solidFill>
                <a:latin typeface="Arial" panose="020B0604020202020204" pitchFamily="34" charset="0"/>
                <a:ea typeface="微软雅黑" panose="020B0503020204020204" charset="-122"/>
                <a:sym typeface="+mn-ea"/>
              </a:rPr>
              <a:t>(</a:t>
            </a:r>
            <a:r>
              <a:rPr lang="zh-CN" altLang="en-US" sz="2200" b="1" spc="240" dirty="0">
                <a:solidFill>
                  <a:srgbClr val="C00000"/>
                </a:solidFill>
                <a:latin typeface="Arial" panose="020B0604020202020204" pitchFamily="34" charset="0"/>
                <a:ea typeface="微软雅黑" panose="020B0503020204020204" charset="-122"/>
                <a:sym typeface="+mn-ea"/>
              </a:rPr>
              <a:t>提出代扣申请</a:t>
            </a:r>
            <a:r>
              <a:rPr lang="en-US" altLang="zh-CN" sz="2200" b="1" spc="240" dirty="0">
                <a:solidFill>
                  <a:srgbClr val="C00000"/>
                </a:solidFill>
                <a:latin typeface="Arial" panose="020B0604020202020204" pitchFamily="34" charset="0"/>
                <a:ea typeface="微软雅黑" panose="020B0503020204020204" charset="-122"/>
                <a:sym typeface="+mn-ea"/>
              </a:rPr>
              <a:t>)</a:t>
            </a:r>
            <a:endParaRPr lang="en-US" altLang="zh-CN" sz="2200" b="1" spc="240" dirty="0">
              <a:solidFill>
                <a:srgbClr val="C00000"/>
              </a:solidFill>
              <a:latin typeface="Arial" panose="020B0604020202020204" pitchFamily="34" charset="0"/>
              <a:ea typeface="微软雅黑" panose="020B0503020204020204" charset="-122"/>
              <a:sym typeface="+mn-ea"/>
            </a:endParaRPr>
          </a:p>
        </p:txBody>
      </p:sp>
      <p:sp>
        <p:nvSpPr>
          <p:cNvPr id="17" name="三角形 15"/>
          <p:cNvSpPr/>
          <p:nvPr>
            <p:custDataLst>
              <p:tags r:id="rId13"/>
            </p:custDataLst>
          </p:nvPr>
        </p:nvSpPr>
        <p:spPr>
          <a:xfrm>
            <a:off x="3543850"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8" name="文本框 10"/>
          <p:cNvSpPr txBox="1"/>
          <p:nvPr>
            <p:custDataLst>
              <p:tags r:id="rId14"/>
            </p:custDataLst>
          </p:nvPr>
        </p:nvSpPr>
        <p:spPr>
          <a:xfrm>
            <a:off x="3846195" y="3914775"/>
            <a:ext cx="225298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rPr>
              <a:t>上传缴费凭证</a:t>
            </a:r>
            <a:endPar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20" name="三角形 15"/>
          <p:cNvSpPr/>
          <p:nvPr>
            <p:custDataLst>
              <p:tags r:id="rId15"/>
            </p:custDataLst>
          </p:nvPr>
        </p:nvSpPr>
        <p:spPr>
          <a:xfrm>
            <a:off x="6400893"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21" name="文本框 10"/>
          <p:cNvSpPr txBox="1"/>
          <p:nvPr>
            <p:custDataLst>
              <p:tags r:id="rId16"/>
            </p:custDataLst>
          </p:nvPr>
        </p:nvSpPr>
        <p:spPr>
          <a:xfrm>
            <a:off x="6692255" y="3914690"/>
            <a:ext cx="1992859" cy="1308719"/>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完成参保</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4" name="矩形: 圆角 13"/>
          <p:cNvSpPr/>
          <p:nvPr>
            <p:custDataLst>
              <p:tags r:id="rId17"/>
            </p:custDataLst>
          </p:nvPr>
        </p:nvSpPr>
        <p:spPr>
          <a:xfrm>
            <a:off x="3675380"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3" name="矩形: 圆角 13"/>
          <p:cNvSpPr/>
          <p:nvPr>
            <p:custDataLst>
              <p:tags r:id="rId18"/>
            </p:custDataLst>
          </p:nvPr>
        </p:nvSpPr>
        <p:spPr>
          <a:xfrm>
            <a:off x="651446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4" name="矩形: 圆角 13"/>
          <p:cNvSpPr/>
          <p:nvPr>
            <p:custDataLst>
              <p:tags r:id="rId19"/>
            </p:custDataLst>
          </p:nvPr>
        </p:nvSpPr>
        <p:spPr>
          <a:xfrm>
            <a:off x="934529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5" name="矩形: 圆角 13"/>
          <p:cNvSpPr/>
          <p:nvPr>
            <p:custDataLst>
              <p:tags r:id="rId20"/>
            </p:custDataLst>
          </p:nvPr>
        </p:nvSpPr>
        <p:spPr>
          <a:xfrm>
            <a:off x="83185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6" name="矩形: 圆角 13"/>
          <p:cNvSpPr/>
          <p:nvPr>
            <p:custDataLst>
              <p:tags r:id="rId21"/>
            </p:custDataLst>
          </p:nvPr>
        </p:nvSpPr>
        <p:spPr>
          <a:xfrm>
            <a:off x="368554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7" name="矩形: 圆角 13"/>
          <p:cNvSpPr/>
          <p:nvPr>
            <p:custDataLst>
              <p:tags r:id="rId22"/>
            </p:custDataLst>
          </p:nvPr>
        </p:nvSpPr>
        <p:spPr>
          <a:xfrm>
            <a:off x="651383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42" name="文本框 1"/>
          <p:cNvSpPr txBox="1"/>
          <p:nvPr>
            <p:custDataLst>
              <p:tags r:id="rId23"/>
            </p:custDataLst>
          </p:nvPr>
        </p:nvSpPr>
        <p:spPr>
          <a:xfrm>
            <a:off x="687070" y="1654810"/>
            <a:ext cx="8773160" cy="706755"/>
          </a:xfrm>
          <a:prstGeom prst="rect">
            <a:avLst/>
          </a:prstGeom>
          <a:noFill/>
        </p:spPr>
        <p:txBody>
          <a:bodyPr wrap="square" rtlCol="0">
            <a:spAutoFit/>
          </a:bodyPr>
          <a:p>
            <a:pPr algn="l">
              <a:buClrTx/>
              <a:buSzTx/>
              <a:buFontTx/>
            </a:pPr>
            <a:r>
              <a:rPr kumimoji="1" lang="zh-CN" altLang="en-US" sz="4000" b="1" dirty="0">
                <a:solidFill>
                  <a:srgbClr val="004AAD"/>
                </a:solidFill>
                <a:latin typeface="微软雅黑" panose="020B0503020204020204" charset="-122"/>
                <a:ea typeface="微软雅黑" panose="020B0503020204020204" charset="-122"/>
              </a:rPr>
              <a:t>三、</a:t>
            </a:r>
            <a:r>
              <a:rPr kumimoji="1" lang="zh-CN" altLang="en-US" sz="4000" b="1" dirty="0">
                <a:solidFill>
                  <a:srgbClr val="004AAD"/>
                </a:solidFill>
                <a:latin typeface="微软雅黑" panose="020B0503020204020204" charset="-122"/>
                <a:ea typeface="微软雅黑" panose="020B0503020204020204" charset="-122"/>
                <a:sym typeface="+mn-ea"/>
              </a:rPr>
              <a:t>办理</a:t>
            </a:r>
            <a:r>
              <a:rPr kumimoji="1" lang="zh-CN" altLang="en-US" sz="4000" b="1" dirty="0">
                <a:solidFill>
                  <a:srgbClr val="004AAD"/>
                </a:solidFill>
                <a:latin typeface="微软雅黑" panose="020B0503020204020204" charset="-122"/>
                <a:ea typeface="微软雅黑" panose="020B0503020204020204" charset="-122"/>
              </a:rPr>
              <a:t>参保申请</a:t>
            </a:r>
            <a:endParaRPr kumimoji="1" lang="zh-CN" altLang="en-US" sz="4000" b="1" dirty="0">
              <a:solidFill>
                <a:srgbClr val="004AAD"/>
              </a:solidFill>
              <a:latin typeface="微软雅黑" panose="020B0503020204020204" charset="-122"/>
              <a:ea typeface="微软雅黑" panose="020B0503020204020204"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329" name="文本框 3"/>
          <p:cNvSpPr txBox="1"/>
          <p:nvPr/>
        </p:nvSpPr>
        <p:spPr>
          <a:xfrm>
            <a:off x="1050290" y="1094105"/>
            <a:ext cx="10661650" cy="39878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rPr>
              <a:t>职保会审核通过后，可点击【审核通过，向职保会提交代扣申请】，开始委托银行代扣。</a:t>
            </a:r>
            <a:endParaRPr lang="zh-CN" altLang="en-US" sz="2000" b="1">
              <a:latin typeface="微软雅黑" panose="020B0503020204020204" charset="-122"/>
              <a:ea typeface="微软雅黑" panose="020B0503020204020204" charset="-122"/>
            </a:endParaRPr>
          </a:p>
        </p:txBody>
      </p:sp>
      <p:pic>
        <p:nvPicPr>
          <p:cNvPr id="330" name="图片 1"/>
          <p:cNvPicPr>
            <a:picLocks noChangeAspect="1"/>
          </p:cNvPicPr>
          <p:nvPr/>
        </p:nvPicPr>
        <p:blipFill>
          <a:blip r:embed="rId1"/>
          <a:stretch>
            <a:fillRect/>
          </a:stretch>
        </p:blipFill>
        <p:spPr>
          <a:xfrm>
            <a:off x="2311400" y="1804670"/>
            <a:ext cx="9647555" cy="3840480"/>
          </a:xfrm>
          <a:prstGeom prst="rect">
            <a:avLst/>
          </a:prstGeom>
        </p:spPr>
      </p:pic>
      <p:sp>
        <p:nvSpPr>
          <p:cNvPr id="331" name="左箭头 10"/>
          <p:cNvSpPr/>
          <p:nvPr/>
        </p:nvSpPr>
        <p:spPr>
          <a:xfrm rot="16200000">
            <a:off x="3377565" y="1892300"/>
            <a:ext cx="617220"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17" name="图片 6"/>
          <p:cNvPicPr>
            <a:picLocks noChangeAspect="1"/>
          </p:cNvPicPr>
          <p:nvPr/>
        </p:nvPicPr>
        <p:blipFill>
          <a:blip r:embed="rId2"/>
          <a:stretch>
            <a:fillRect/>
          </a:stretch>
        </p:blipFill>
        <p:spPr>
          <a:xfrm>
            <a:off x="924560" y="1725930"/>
            <a:ext cx="1400810" cy="4553585"/>
          </a:xfrm>
          <a:prstGeom prst="rect">
            <a:avLst/>
          </a:prstGeom>
        </p:spPr>
      </p:pic>
      <p:sp>
        <p:nvSpPr>
          <p:cNvPr id="40" name="圆角矩形 17"/>
          <p:cNvSpPr/>
          <p:nvPr/>
        </p:nvSpPr>
        <p:spPr>
          <a:xfrm>
            <a:off x="3027680" y="4822190"/>
            <a:ext cx="1275715" cy="36576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7"/>
          <p:cNvSpPr/>
          <p:nvPr/>
        </p:nvSpPr>
        <p:spPr>
          <a:xfrm>
            <a:off x="5426710" y="4799965"/>
            <a:ext cx="1963420" cy="40005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custDataLst>
              <p:tags r:id="rId3"/>
            </p:custDataLst>
          </p:nvPr>
        </p:nvSpPr>
        <p:spPr>
          <a:xfrm>
            <a:off x="944880" y="304165"/>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（四）提出代扣申请</a:t>
            </a:r>
            <a:r>
              <a:rPr kumimoji="1" lang="zh-CN" sz="2400" b="1" dirty="0">
                <a:solidFill>
                  <a:srgbClr val="C00000"/>
                </a:solidFill>
                <a:highlight>
                  <a:srgbClr val="FFFF00"/>
                </a:highlight>
                <a:latin typeface="微软雅黑" panose="020B0503020204020204" charset="-122"/>
                <a:ea typeface="微软雅黑" panose="020B0503020204020204" charset="-122"/>
                <a:sym typeface="+mn-ea"/>
              </a:rPr>
              <a:t>（缴费凭证参保，忽略此步骤）</a:t>
            </a:r>
            <a:endParaRPr kumimoji="1" lang="zh-CN" sz="2400" b="1" dirty="0">
              <a:solidFill>
                <a:srgbClr val="C00000"/>
              </a:solidFill>
              <a:highlight>
                <a:srgbClr val="FFFF00"/>
              </a:highlight>
              <a:latin typeface="微软雅黑" panose="020B0503020204020204" charset="-122"/>
              <a:ea typeface="微软雅黑" panose="020B0503020204020204" charset="-122"/>
              <a:sym typeface="+mn-ea"/>
            </a:endParaRPr>
          </a:p>
        </p:txBody>
      </p:sp>
      <p:sp>
        <p:nvSpPr>
          <p:cNvPr id="5" name="圆角矩形 17"/>
          <p:cNvSpPr/>
          <p:nvPr/>
        </p:nvSpPr>
        <p:spPr>
          <a:xfrm>
            <a:off x="3027680" y="5279390"/>
            <a:ext cx="1275715" cy="36576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17"/>
          <p:cNvSpPr/>
          <p:nvPr/>
        </p:nvSpPr>
        <p:spPr>
          <a:xfrm>
            <a:off x="5450840" y="5187950"/>
            <a:ext cx="1963420" cy="40005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329" name="文本框 3"/>
          <p:cNvSpPr txBox="1"/>
          <p:nvPr/>
        </p:nvSpPr>
        <p:spPr>
          <a:xfrm>
            <a:off x="402590" y="1091565"/>
            <a:ext cx="12141200" cy="706755"/>
          </a:xfrm>
          <a:prstGeom prst="rect">
            <a:avLst/>
          </a:prstGeom>
          <a:noFill/>
        </p:spPr>
        <p:txBody>
          <a:bodyPr wrap="square" rtlCol="0">
            <a:spAutoFit/>
          </a:bodyPr>
          <a:p>
            <a:pPr marL="285750" indent="-28575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代扣申请提交</a:t>
            </a:r>
            <a:r>
              <a:rPr lang="en-US" altLang="zh-CN" sz="2000" b="1">
                <a:latin typeface="微软雅黑" panose="020B0503020204020204" charset="-122"/>
                <a:ea typeface="微软雅黑" panose="020B0503020204020204" charset="-122"/>
                <a:cs typeface="微软雅黑" panose="020B0503020204020204" charset="-122"/>
              </a:rPr>
              <a:t>1</a:t>
            </a:r>
            <a:r>
              <a:rPr lang="zh-CN" altLang="en-US" sz="2000" b="1">
                <a:latin typeface="微软雅黑" panose="020B0503020204020204" charset="-122"/>
                <a:ea typeface="微软雅黑" panose="020B0503020204020204" charset="-122"/>
                <a:cs typeface="微软雅黑" panose="020B0503020204020204" charset="-122"/>
              </a:rPr>
              <a:t>个工作日后，</a:t>
            </a:r>
            <a:r>
              <a:rPr lang="zh-CN" altLang="en-US" sz="2000" b="1">
                <a:latin typeface="微软雅黑" panose="020B0503020204020204" charset="-122"/>
                <a:ea typeface="微软雅黑" panose="020B0503020204020204" charset="-122"/>
                <a:cs typeface="微软雅黑" panose="020B0503020204020204" charset="-122"/>
                <a:sym typeface="+mn-ea"/>
              </a:rPr>
              <a:t>在参保办理</a:t>
            </a:r>
            <a:r>
              <a:rPr lang="en-US" altLang="en-US" sz="2000" b="1">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对应参保批次的【其它操作】栏，点击下载</a:t>
            </a:r>
            <a:r>
              <a:rPr lang="en-US" altLang="zh-CN" sz="2000" b="1">
                <a:latin typeface="微软雅黑" panose="020B0503020204020204" charset="-122"/>
                <a:ea typeface="微软雅黑" panose="020B0503020204020204" charset="-122"/>
                <a:cs typeface="微软雅黑" panose="020B0503020204020204" charset="-122"/>
                <a:sym typeface="+mn-ea"/>
              </a:rPr>
              <a:t> [</a:t>
            </a:r>
            <a:r>
              <a:rPr lang="zh-CN" altLang="en-US" sz="2000" b="1">
                <a:latin typeface="微软雅黑" panose="020B0503020204020204" charset="-122"/>
                <a:ea typeface="微软雅黑" panose="020B0503020204020204" charset="-122"/>
                <a:cs typeface="微软雅黑" panose="020B0503020204020204" charset="-122"/>
                <a:sym typeface="+mn-ea"/>
              </a:rPr>
              <a:t>代扣受理单</a:t>
            </a:r>
            <a:r>
              <a:rPr lang="en-US" altLang="zh-CN" sz="2000" b="1">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a:t>
            </a: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所有人员养老金发放日银行代扣流程完成后，邮件会发送至经办人邮箱，请注意查收。</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13" name="图片 12"/>
          <p:cNvPicPr>
            <a:picLocks noChangeAspect="1"/>
          </p:cNvPicPr>
          <p:nvPr/>
        </p:nvPicPr>
        <p:blipFill>
          <a:blip r:embed="rId1"/>
          <a:stretch>
            <a:fillRect/>
          </a:stretch>
        </p:blipFill>
        <p:spPr>
          <a:xfrm>
            <a:off x="2209800" y="2048510"/>
            <a:ext cx="9563735" cy="4371975"/>
          </a:xfrm>
          <a:prstGeom prst="rect">
            <a:avLst/>
          </a:prstGeom>
        </p:spPr>
      </p:pic>
      <p:pic>
        <p:nvPicPr>
          <p:cNvPr id="317" name="图片 6"/>
          <p:cNvPicPr>
            <a:picLocks noChangeAspect="1"/>
          </p:cNvPicPr>
          <p:nvPr/>
        </p:nvPicPr>
        <p:blipFill>
          <a:blip r:embed="rId2"/>
          <a:stretch>
            <a:fillRect/>
          </a:stretch>
        </p:blipFill>
        <p:spPr>
          <a:xfrm>
            <a:off x="859790" y="2033905"/>
            <a:ext cx="1400810" cy="4553585"/>
          </a:xfrm>
          <a:prstGeom prst="rect">
            <a:avLst/>
          </a:prstGeom>
        </p:spPr>
      </p:pic>
      <p:pic>
        <p:nvPicPr>
          <p:cNvPr id="3" name="图片 2"/>
          <p:cNvPicPr>
            <a:picLocks noChangeAspect="1"/>
          </p:cNvPicPr>
          <p:nvPr/>
        </p:nvPicPr>
        <p:blipFill>
          <a:blip r:embed="rId3"/>
          <a:stretch>
            <a:fillRect/>
          </a:stretch>
        </p:blipFill>
        <p:spPr>
          <a:xfrm>
            <a:off x="3076575" y="5149215"/>
            <a:ext cx="575310" cy="145415"/>
          </a:xfrm>
          <a:prstGeom prst="rect">
            <a:avLst/>
          </a:prstGeom>
        </p:spPr>
      </p:pic>
      <p:pic>
        <p:nvPicPr>
          <p:cNvPr id="2" name="图片 1"/>
          <p:cNvPicPr>
            <a:picLocks noChangeAspect="1"/>
          </p:cNvPicPr>
          <p:nvPr/>
        </p:nvPicPr>
        <p:blipFill>
          <a:blip r:embed="rId3"/>
          <a:stretch>
            <a:fillRect/>
          </a:stretch>
        </p:blipFill>
        <p:spPr>
          <a:xfrm>
            <a:off x="3076575" y="5488940"/>
            <a:ext cx="575310" cy="145415"/>
          </a:xfrm>
          <a:prstGeom prst="rect">
            <a:avLst/>
          </a:prstGeom>
        </p:spPr>
      </p:pic>
      <p:pic>
        <p:nvPicPr>
          <p:cNvPr id="4" name="图片 3"/>
          <p:cNvPicPr>
            <a:picLocks noChangeAspect="1"/>
          </p:cNvPicPr>
          <p:nvPr/>
        </p:nvPicPr>
        <p:blipFill>
          <a:blip r:embed="rId3"/>
          <a:stretch>
            <a:fillRect/>
          </a:stretch>
        </p:blipFill>
        <p:spPr>
          <a:xfrm>
            <a:off x="3076575" y="5828665"/>
            <a:ext cx="575310" cy="145415"/>
          </a:xfrm>
          <a:prstGeom prst="rect">
            <a:avLst/>
          </a:prstGeom>
        </p:spPr>
      </p:pic>
      <p:pic>
        <p:nvPicPr>
          <p:cNvPr id="5" name="图片 4"/>
          <p:cNvPicPr>
            <a:picLocks noChangeAspect="1"/>
          </p:cNvPicPr>
          <p:nvPr/>
        </p:nvPicPr>
        <p:blipFill>
          <a:blip r:embed="rId3"/>
          <a:stretch>
            <a:fillRect/>
          </a:stretch>
        </p:blipFill>
        <p:spPr>
          <a:xfrm>
            <a:off x="3076575" y="6167120"/>
            <a:ext cx="575310" cy="145415"/>
          </a:xfrm>
          <a:prstGeom prst="rect">
            <a:avLst/>
          </a:prstGeom>
        </p:spPr>
      </p:pic>
      <p:pic>
        <p:nvPicPr>
          <p:cNvPr id="6" name="图片 5"/>
          <p:cNvPicPr>
            <a:picLocks noChangeAspect="1"/>
          </p:cNvPicPr>
          <p:nvPr/>
        </p:nvPicPr>
        <p:blipFill>
          <a:blip r:embed="rId3"/>
          <a:stretch>
            <a:fillRect/>
          </a:stretch>
        </p:blipFill>
        <p:spPr>
          <a:xfrm>
            <a:off x="3982085" y="5488940"/>
            <a:ext cx="575310" cy="145415"/>
          </a:xfrm>
          <a:prstGeom prst="rect">
            <a:avLst/>
          </a:prstGeom>
        </p:spPr>
      </p:pic>
      <p:pic>
        <p:nvPicPr>
          <p:cNvPr id="7" name="图片 6"/>
          <p:cNvPicPr>
            <a:picLocks noChangeAspect="1"/>
          </p:cNvPicPr>
          <p:nvPr/>
        </p:nvPicPr>
        <p:blipFill>
          <a:blip r:embed="rId3"/>
          <a:stretch>
            <a:fillRect/>
          </a:stretch>
        </p:blipFill>
        <p:spPr>
          <a:xfrm>
            <a:off x="3982085" y="5828665"/>
            <a:ext cx="575310" cy="145415"/>
          </a:xfrm>
          <a:prstGeom prst="rect">
            <a:avLst/>
          </a:prstGeom>
        </p:spPr>
      </p:pic>
      <p:pic>
        <p:nvPicPr>
          <p:cNvPr id="8" name="图片 7"/>
          <p:cNvPicPr>
            <a:picLocks noChangeAspect="1"/>
          </p:cNvPicPr>
          <p:nvPr/>
        </p:nvPicPr>
        <p:blipFill>
          <a:blip r:embed="rId3"/>
          <a:stretch>
            <a:fillRect/>
          </a:stretch>
        </p:blipFill>
        <p:spPr>
          <a:xfrm>
            <a:off x="3982085" y="6168390"/>
            <a:ext cx="575310" cy="145415"/>
          </a:xfrm>
          <a:prstGeom prst="rect">
            <a:avLst/>
          </a:prstGeom>
        </p:spPr>
      </p:pic>
      <p:pic>
        <p:nvPicPr>
          <p:cNvPr id="9" name="图片 8"/>
          <p:cNvPicPr>
            <a:picLocks noChangeAspect="1"/>
          </p:cNvPicPr>
          <p:nvPr/>
        </p:nvPicPr>
        <p:blipFill>
          <a:blip r:embed="rId3"/>
          <a:stretch>
            <a:fillRect/>
          </a:stretch>
        </p:blipFill>
        <p:spPr>
          <a:xfrm>
            <a:off x="5808345" y="5108575"/>
            <a:ext cx="914400" cy="231140"/>
          </a:xfrm>
          <a:prstGeom prst="rect">
            <a:avLst/>
          </a:prstGeom>
        </p:spPr>
      </p:pic>
      <p:pic>
        <p:nvPicPr>
          <p:cNvPr id="10" name="图片 9"/>
          <p:cNvPicPr>
            <a:picLocks noChangeAspect="1"/>
          </p:cNvPicPr>
          <p:nvPr/>
        </p:nvPicPr>
        <p:blipFill>
          <a:blip r:embed="rId3"/>
          <a:stretch>
            <a:fillRect/>
          </a:stretch>
        </p:blipFill>
        <p:spPr>
          <a:xfrm>
            <a:off x="5808345" y="5466715"/>
            <a:ext cx="914400" cy="231140"/>
          </a:xfrm>
          <a:prstGeom prst="rect">
            <a:avLst/>
          </a:prstGeom>
        </p:spPr>
      </p:pic>
      <p:pic>
        <p:nvPicPr>
          <p:cNvPr id="11" name="图片 10"/>
          <p:cNvPicPr>
            <a:picLocks noChangeAspect="1"/>
          </p:cNvPicPr>
          <p:nvPr/>
        </p:nvPicPr>
        <p:blipFill>
          <a:blip r:embed="rId3"/>
          <a:stretch>
            <a:fillRect/>
          </a:stretch>
        </p:blipFill>
        <p:spPr>
          <a:xfrm>
            <a:off x="5808345" y="5824855"/>
            <a:ext cx="914400" cy="231140"/>
          </a:xfrm>
          <a:prstGeom prst="rect">
            <a:avLst/>
          </a:prstGeom>
        </p:spPr>
      </p:pic>
      <p:pic>
        <p:nvPicPr>
          <p:cNvPr id="12" name="图片 11"/>
          <p:cNvPicPr>
            <a:picLocks noChangeAspect="1"/>
          </p:cNvPicPr>
          <p:nvPr/>
        </p:nvPicPr>
        <p:blipFill>
          <a:blip r:embed="rId3"/>
          <a:stretch>
            <a:fillRect/>
          </a:stretch>
        </p:blipFill>
        <p:spPr>
          <a:xfrm>
            <a:off x="5808345" y="6130925"/>
            <a:ext cx="914400" cy="231140"/>
          </a:xfrm>
          <a:prstGeom prst="rect">
            <a:avLst/>
          </a:prstGeom>
        </p:spPr>
      </p:pic>
      <p:pic>
        <p:nvPicPr>
          <p:cNvPr id="14" name="图片 13"/>
          <p:cNvPicPr>
            <a:picLocks noChangeAspect="1"/>
          </p:cNvPicPr>
          <p:nvPr/>
        </p:nvPicPr>
        <p:blipFill>
          <a:blip r:embed="rId3"/>
          <a:stretch>
            <a:fillRect/>
          </a:stretch>
        </p:blipFill>
        <p:spPr>
          <a:xfrm>
            <a:off x="6976745" y="5108575"/>
            <a:ext cx="914400" cy="231140"/>
          </a:xfrm>
          <a:prstGeom prst="rect">
            <a:avLst/>
          </a:prstGeom>
        </p:spPr>
      </p:pic>
      <p:pic>
        <p:nvPicPr>
          <p:cNvPr id="15" name="图片 14"/>
          <p:cNvPicPr>
            <a:picLocks noChangeAspect="1"/>
          </p:cNvPicPr>
          <p:nvPr/>
        </p:nvPicPr>
        <p:blipFill>
          <a:blip r:embed="rId3"/>
          <a:stretch>
            <a:fillRect/>
          </a:stretch>
        </p:blipFill>
        <p:spPr>
          <a:xfrm>
            <a:off x="6976745" y="5466715"/>
            <a:ext cx="914400" cy="231140"/>
          </a:xfrm>
          <a:prstGeom prst="rect">
            <a:avLst/>
          </a:prstGeom>
        </p:spPr>
      </p:pic>
      <p:pic>
        <p:nvPicPr>
          <p:cNvPr id="16" name="图片 15"/>
          <p:cNvPicPr>
            <a:picLocks noChangeAspect="1"/>
          </p:cNvPicPr>
          <p:nvPr/>
        </p:nvPicPr>
        <p:blipFill>
          <a:blip r:embed="rId3"/>
          <a:stretch>
            <a:fillRect/>
          </a:stretch>
        </p:blipFill>
        <p:spPr>
          <a:xfrm>
            <a:off x="6976745" y="5824855"/>
            <a:ext cx="914400" cy="231140"/>
          </a:xfrm>
          <a:prstGeom prst="rect">
            <a:avLst/>
          </a:prstGeom>
        </p:spPr>
      </p:pic>
      <p:pic>
        <p:nvPicPr>
          <p:cNvPr id="17" name="图片 16"/>
          <p:cNvPicPr>
            <a:picLocks noChangeAspect="1"/>
          </p:cNvPicPr>
          <p:nvPr/>
        </p:nvPicPr>
        <p:blipFill>
          <a:blip r:embed="rId3"/>
          <a:stretch>
            <a:fillRect/>
          </a:stretch>
        </p:blipFill>
        <p:spPr>
          <a:xfrm>
            <a:off x="6976745" y="6154420"/>
            <a:ext cx="914400" cy="231140"/>
          </a:xfrm>
          <a:prstGeom prst="rect">
            <a:avLst/>
          </a:prstGeom>
        </p:spPr>
      </p:pic>
      <p:sp>
        <p:nvSpPr>
          <p:cNvPr id="18" name="文本框 2"/>
          <p:cNvSpPr txBox="1"/>
          <p:nvPr>
            <p:custDataLst>
              <p:tags r:id="rId4"/>
            </p:custDataLst>
          </p:nvPr>
        </p:nvSpPr>
        <p:spPr>
          <a:xfrm>
            <a:off x="944880" y="304165"/>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（四）提出代扣申请</a:t>
            </a:r>
            <a:r>
              <a:rPr kumimoji="1" lang="zh-CN" sz="2400" b="1" dirty="0">
                <a:solidFill>
                  <a:schemeClr val="tx1"/>
                </a:solidFill>
                <a:highlight>
                  <a:srgbClr val="FFFF00"/>
                </a:highlight>
                <a:latin typeface="微软雅黑" panose="020B0503020204020204" charset="-122"/>
                <a:ea typeface="微软雅黑" panose="020B0503020204020204" charset="-122"/>
                <a:sym typeface="+mn-ea"/>
              </a:rPr>
              <a:t>（缴费凭证参保，忽略此步骤）</a:t>
            </a:r>
            <a:endParaRPr kumimoji="1" lang="zh-CN" sz="2400" b="1" dirty="0">
              <a:solidFill>
                <a:schemeClr val="tx1"/>
              </a:solidFill>
              <a:highlight>
                <a:srgbClr val="FFFF00"/>
              </a:highlight>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862330" y="2145030"/>
            <a:ext cx="10145395" cy="4627245"/>
          </a:xfrm>
          <a:prstGeom prst="rect">
            <a:avLst/>
          </a:prstGeom>
        </p:spPr>
      </p:pic>
      <p:sp>
        <p:nvSpPr>
          <p:cNvPr id="334" name="文本框 3"/>
          <p:cNvSpPr txBox="1"/>
          <p:nvPr/>
        </p:nvSpPr>
        <p:spPr>
          <a:xfrm>
            <a:off x="897255" y="875665"/>
            <a:ext cx="11294110" cy="1668780"/>
          </a:xfrm>
          <a:prstGeom prst="rect">
            <a:avLst/>
          </a:prstGeom>
          <a:noFill/>
        </p:spPr>
        <p:txBody>
          <a:bodyPr wrap="square" rtlCol="0">
            <a:spAutoFit/>
          </a:bodyPr>
          <a:p>
            <a:pPr marL="342900" indent="-342900">
              <a:lnSpc>
                <a:spcPct val="110000"/>
              </a:lnSpc>
              <a:buFont typeface="Arial" panose="020B0604020202020204" pitchFamily="34" charset="0"/>
              <a:buChar char="•"/>
            </a:pPr>
            <a:r>
              <a:rPr lang="zh-CN" altLang="en-US" sz="1900" b="1">
                <a:latin typeface="微软雅黑" panose="020B0503020204020204" charset="-122"/>
                <a:ea typeface="微软雅黑" panose="020B0503020204020204" charset="-122"/>
                <a:cs typeface="微软雅黑" panose="020B0503020204020204" charset="-122"/>
                <a:sym typeface="+mn-ea"/>
              </a:rPr>
              <a:t>代扣完成后，点击左侧菜单栏【参保办理】，在对应参保批次【操作】栏，点击【继续办理参保】；</a:t>
            </a:r>
            <a:endParaRPr lang="zh-CN" altLang="en-US" sz="1900" b="1">
              <a:latin typeface="微软雅黑" panose="020B0503020204020204" charset="-122"/>
              <a:ea typeface="微软雅黑" panose="020B0503020204020204" charset="-122"/>
              <a:cs typeface="微软雅黑" panose="020B0503020204020204" charset="-122"/>
            </a:endParaRPr>
          </a:p>
          <a:p>
            <a:pPr marL="342900" indent="-342900">
              <a:lnSpc>
                <a:spcPct val="110000"/>
              </a:lnSpc>
              <a:buFont typeface="Arial" panose="020B0604020202020204" pitchFamily="34" charset="0"/>
              <a:buChar char="•"/>
            </a:pPr>
            <a:r>
              <a:rPr lang="zh-CN" sz="1900" b="1">
                <a:latin typeface="微软雅黑" panose="020B0503020204020204" charset="-122"/>
                <a:ea typeface="微软雅黑" panose="020B0503020204020204" charset="-122"/>
              </a:rPr>
              <a:t>该页面上方呈现了</a:t>
            </a:r>
            <a:r>
              <a:rPr lang="zh-CN" sz="1900" b="1">
                <a:latin typeface="微软雅黑" panose="020B0503020204020204" charset="-122"/>
                <a:ea typeface="微软雅黑" panose="020B0503020204020204" charset="-122"/>
                <a:sym typeface="+mn-ea"/>
              </a:rPr>
              <a:t>代扣成功</a:t>
            </a:r>
            <a:r>
              <a:rPr lang="en-US" altLang="zh-CN" sz="1900" b="1">
                <a:latin typeface="微软雅黑" panose="020B0503020204020204" charset="-122"/>
                <a:ea typeface="微软雅黑" panose="020B0503020204020204" charset="-122"/>
                <a:sym typeface="+mn-ea"/>
              </a:rPr>
              <a:t>/</a:t>
            </a:r>
            <a:r>
              <a:rPr lang="zh-CN" altLang="en-US" sz="1900" b="1">
                <a:latin typeface="微软雅黑" panose="020B0503020204020204" charset="-122"/>
                <a:ea typeface="微软雅黑" panose="020B0503020204020204" charset="-122"/>
                <a:sym typeface="+mn-ea"/>
              </a:rPr>
              <a:t>失败人员</a:t>
            </a:r>
            <a:r>
              <a:rPr lang="zh-CN" sz="1900" b="1">
                <a:latin typeface="微软雅黑" panose="020B0503020204020204" charset="-122"/>
                <a:ea typeface="微软雅黑" panose="020B0503020204020204" charset="-122"/>
              </a:rPr>
              <a:t>以及需缴费参保的费用，请仔细核对。</a:t>
            </a:r>
            <a:endParaRPr lang="zh-CN" sz="1900" b="1">
              <a:latin typeface="微软雅黑" panose="020B0503020204020204" charset="-122"/>
              <a:ea typeface="微软雅黑" panose="020B0503020204020204" charset="-122"/>
            </a:endParaRPr>
          </a:p>
          <a:p>
            <a:pPr>
              <a:lnSpc>
                <a:spcPct val="110000"/>
              </a:lnSpc>
            </a:pPr>
            <a:r>
              <a:rPr lang="en-US" altLang="zh-CN" sz="1900" b="1">
                <a:latin typeface="微软雅黑" panose="020B0503020204020204" charset="-122"/>
                <a:ea typeface="微软雅黑" panose="020B0503020204020204" charset="-122"/>
              </a:rPr>
              <a:t>     </a:t>
            </a:r>
            <a:r>
              <a:rPr lang="zh-CN" altLang="en-US" sz="1900" b="1">
                <a:solidFill>
                  <a:srgbClr val="C00000"/>
                </a:solidFill>
                <a:latin typeface="微软雅黑" panose="020B0503020204020204" charset="-122"/>
                <a:ea typeface="微软雅黑" panose="020B0503020204020204" charset="-122"/>
              </a:rPr>
              <a:t>代扣失败及无法代扣的人员，需单位缴费</a:t>
            </a:r>
            <a:r>
              <a:rPr lang="zh-CN" altLang="en-US" sz="1900" b="1">
                <a:latin typeface="微软雅黑" panose="020B0503020204020204" charset="-122"/>
                <a:ea typeface="微软雅黑" panose="020B0503020204020204" charset="-122"/>
              </a:rPr>
              <a:t>。</a:t>
            </a:r>
            <a:endParaRPr lang="zh-CN" altLang="en-US" sz="1900" b="1">
              <a:latin typeface="微软雅黑" panose="020B0503020204020204" charset="-122"/>
              <a:ea typeface="微软雅黑" panose="020B0503020204020204" charset="-122"/>
            </a:endParaRPr>
          </a:p>
          <a:p>
            <a:pPr marL="342900" indent="-342900">
              <a:lnSpc>
                <a:spcPct val="110000"/>
              </a:lnSpc>
              <a:buFont typeface="Arial" panose="020B0604020202020204" pitchFamily="34" charset="0"/>
              <a:buChar char="•"/>
            </a:pPr>
            <a:r>
              <a:rPr lang="zh-CN" altLang="en-US" sz="1900" b="1">
                <a:latin typeface="微软雅黑" panose="020B0503020204020204" charset="-122"/>
                <a:ea typeface="微软雅黑" panose="020B0503020204020204" charset="-122"/>
                <a:sym typeface="+mn-ea"/>
              </a:rPr>
              <a:t>信息确认无误后，点击【参保名单确定，前往上传缴费凭证】。</a:t>
            </a:r>
            <a:endParaRPr lang="zh-CN" altLang="en-US" sz="1900" b="1">
              <a:latin typeface="微软雅黑" panose="020B0503020204020204" charset="-122"/>
              <a:ea typeface="微软雅黑" panose="020B0503020204020204" charset="-122"/>
            </a:endParaRPr>
          </a:p>
          <a:p>
            <a:endParaRPr lang="zh-CN" altLang="en-US" sz="1900" b="1">
              <a:latin typeface="微软雅黑" panose="020B0503020204020204" charset="-122"/>
              <a:ea typeface="微软雅黑" panose="020B0503020204020204" charset="-122"/>
            </a:endParaRPr>
          </a:p>
        </p:txBody>
      </p:sp>
      <p:sp>
        <p:nvSpPr>
          <p:cNvPr id="336" name="矩形 9"/>
          <p:cNvSpPr/>
          <p:nvPr/>
        </p:nvSpPr>
        <p:spPr>
          <a:xfrm>
            <a:off x="1070610" y="2849245"/>
            <a:ext cx="3875405" cy="972820"/>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7" name="左箭头 10"/>
          <p:cNvSpPr/>
          <p:nvPr/>
        </p:nvSpPr>
        <p:spPr>
          <a:xfrm rot="20880000">
            <a:off x="4772025" y="2801620"/>
            <a:ext cx="1102360"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圆角矩形 17"/>
          <p:cNvSpPr/>
          <p:nvPr/>
        </p:nvSpPr>
        <p:spPr>
          <a:xfrm>
            <a:off x="3480435" y="5812790"/>
            <a:ext cx="2932430" cy="27749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7"/>
          <p:cNvSpPr/>
          <p:nvPr/>
        </p:nvSpPr>
        <p:spPr>
          <a:xfrm>
            <a:off x="1521460" y="5812790"/>
            <a:ext cx="626110" cy="26098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nvSpPr>
        <p:spPr>
          <a:xfrm>
            <a:off x="2626995" y="6209665"/>
            <a:ext cx="626110" cy="22352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17"/>
          <p:cNvSpPr/>
          <p:nvPr/>
        </p:nvSpPr>
        <p:spPr>
          <a:xfrm>
            <a:off x="2596515" y="6483350"/>
            <a:ext cx="626110" cy="29718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2"/>
          <p:cNvSpPr txBox="1"/>
          <p:nvPr>
            <p:custDataLst>
              <p:tags r:id="rId2"/>
            </p:custDataLst>
          </p:nvPr>
        </p:nvSpPr>
        <p:spPr>
          <a:xfrm>
            <a:off x="944880" y="304165"/>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（四）提出代扣申请--</a:t>
            </a:r>
            <a:r>
              <a:rPr kumimoji="1" lang="en-US" altLang="zh-CN" sz="3000" b="1" dirty="0">
                <a:solidFill>
                  <a:srgbClr val="004AAD"/>
                </a:solidFill>
                <a:latin typeface="微软雅黑" panose="020B0503020204020204" charset="-122"/>
                <a:ea typeface="微软雅黑" panose="020B0503020204020204" charset="-122"/>
                <a:sym typeface="+mn-ea"/>
              </a:rPr>
              <a:t>--</a:t>
            </a:r>
            <a:r>
              <a:rPr kumimoji="1" lang="zh-CN" altLang="en-US" sz="3000" b="1" dirty="0">
                <a:solidFill>
                  <a:srgbClr val="004AAD"/>
                </a:solidFill>
                <a:latin typeface="微软雅黑" panose="020B0503020204020204" charset="-122"/>
                <a:ea typeface="微软雅黑" panose="020B0503020204020204" charset="-122"/>
                <a:sym typeface="+mn-ea"/>
              </a:rPr>
              <a:t>代扣完成后查看代扣结果</a:t>
            </a:r>
            <a:endParaRPr kumimoji="1" lang="zh-CN" altLang="en-US" sz="2400" b="1" dirty="0">
              <a:solidFill>
                <a:schemeClr val="tx1"/>
              </a:solidFill>
              <a:highlight>
                <a:srgbClr val="FFFF00"/>
              </a:highlight>
              <a:latin typeface="微软雅黑" panose="020B0503020204020204" charset="-122"/>
              <a:ea typeface="微软雅黑" panose="020B0503020204020204" charset="-122"/>
              <a:sym typeface="+mn-ea"/>
            </a:endParaRPr>
          </a:p>
        </p:txBody>
      </p:sp>
      <p:sp>
        <p:nvSpPr>
          <p:cNvPr id="10" name="圆角矩形 17"/>
          <p:cNvSpPr/>
          <p:nvPr/>
        </p:nvSpPr>
        <p:spPr>
          <a:xfrm>
            <a:off x="1557020" y="6191250"/>
            <a:ext cx="626110" cy="26098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17"/>
          <p:cNvSpPr/>
          <p:nvPr/>
        </p:nvSpPr>
        <p:spPr>
          <a:xfrm>
            <a:off x="1568450" y="6511290"/>
            <a:ext cx="626110" cy="26098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17"/>
          <p:cNvSpPr/>
          <p:nvPr/>
        </p:nvSpPr>
        <p:spPr>
          <a:xfrm>
            <a:off x="3458845" y="6179820"/>
            <a:ext cx="2932430" cy="27749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17"/>
          <p:cNvSpPr/>
          <p:nvPr/>
        </p:nvSpPr>
        <p:spPr>
          <a:xfrm>
            <a:off x="3493135" y="6499860"/>
            <a:ext cx="2932430" cy="27749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334" name="文本框 3"/>
          <p:cNvSpPr txBox="1"/>
          <p:nvPr/>
        </p:nvSpPr>
        <p:spPr>
          <a:xfrm>
            <a:off x="1050290" y="908050"/>
            <a:ext cx="10958830" cy="1585595"/>
          </a:xfrm>
          <a:prstGeom prst="rect">
            <a:avLst/>
          </a:prstGeom>
          <a:noFill/>
        </p:spPr>
        <p:txBody>
          <a:bodyPr wrap="square" rtlCol="0">
            <a:spAutoFit/>
          </a:bodyPr>
          <a:p>
            <a:pPr marL="171450" indent="-171450">
              <a:lnSpc>
                <a:spcPct val="150000"/>
              </a:lnSpc>
              <a:buFont typeface="Arial" panose="020B0604020202020204" pitchFamily="34" charset="0"/>
              <a:buChar char="•"/>
              <a:defRPr/>
            </a:pPr>
            <a:r>
              <a:rPr lang="en-US" altLang="zh-CN" b="1">
                <a:latin typeface="微软雅黑" panose="020B0503020204020204" charset="-122"/>
                <a:ea typeface="微软雅黑" panose="020B0503020204020204" charset="-122"/>
                <a:cs typeface="微软雅黑" panose="020B0503020204020204" charset="-122"/>
                <a:sym typeface="+mn-ea"/>
              </a:rPr>
              <a:t>  </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mn-ea"/>
              </a:rPr>
              <a:t>不减人员</a:t>
            </a:r>
            <a:r>
              <a:rPr lang="zh-CN" altLang="en-US" b="1">
                <a:latin typeface="微软雅黑" panose="020B0503020204020204" charset="-122"/>
                <a:ea typeface="微软雅黑" panose="020B0503020204020204" charset="-122"/>
                <a:cs typeface="微软雅黑" panose="020B0503020204020204" charset="-122"/>
                <a:sym typeface="+mn-ea"/>
              </a:rPr>
              <a:t>：单位向代扣失败人员收取参保费用或为其垫资；</a:t>
            </a:r>
            <a:endParaRPr lang="zh-CN" altLang="en-US" b="1">
              <a:latin typeface="微软雅黑" panose="020B0503020204020204" charset="-122"/>
              <a:ea typeface="微软雅黑" panose="020B0503020204020204" charset="-122"/>
              <a:cs typeface="微软雅黑" panose="020B0503020204020204" charset="-122"/>
            </a:endParaRPr>
          </a:p>
          <a:p>
            <a:pPr marL="171450" indent="-171450">
              <a:lnSpc>
                <a:spcPct val="130000"/>
              </a:lnSpc>
              <a:buFont typeface="Arial" panose="020B0604020202020204" pitchFamily="34" charset="0"/>
              <a:buChar char="•"/>
              <a:defRPr/>
            </a:pPr>
            <a:r>
              <a:rPr lang="en-US" altLang="zh-CN" b="1">
                <a:latin typeface="微软雅黑" panose="020B0503020204020204" charset="-122"/>
                <a:ea typeface="微软雅黑" panose="020B0503020204020204" charset="-122"/>
                <a:cs typeface="微软雅黑" panose="020B0503020204020204" charset="-122"/>
                <a:sym typeface="+mn-ea"/>
              </a:rPr>
              <a:t> </a:t>
            </a:r>
            <a:r>
              <a:rPr lang="en-US" altLang="zh-CN" b="1">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mn-ea"/>
              </a:rPr>
              <a:t>删减人员</a:t>
            </a:r>
            <a:r>
              <a:rPr lang="zh-CN" altLang="en-US" b="1">
                <a:latin typeface="微软雅黑" panose="020B0503020204020204" charset="-122"/>
                <a:ea typeface="微软雅黑" panose="020B0503020204020204" charset="-122"/>
                <a:cs typeface="微软雅黑" panose="020B0503020204020204" charset="-122"/>
                <a:sym typeface="+mn-ea"/>
              </a:rPr>
              <a:t>：单位将代扣不成功人员删除（前提条件：不影响</a:t>
            </a:r>
            <a:r>
              <a:rPr lang="en-US" altLang="zh-CN" b="1">
                <a:latin typeface="微软雅黑" panose="020B0503020204020204" charset="-122"/>
                <a:ea typeface="微软雅黑" panose="020B0503020204020204" charset="-122"/>
                <a:cs typeface="微软雅黑" panose="020B0503020204020204" charset="-122"/>
                <a:sym typeface="+mn-ea"/>
              </a:rPr>
              <a:t>75%</a:t>
            </a:r>
            <a:r>
              <a:rPr lang="zh-CN" altLang="en-US" b="1">
                <a:latin typeface="微软雅黑" panose="020B0503020204020204" charset="-122"/>
                <a:ea typeface="微软雅黑" panose="020B0503020204020204" charset="-122"/>
                <a:cs typeface="微软雅黑" panose="020B0503020204020204" charset="-122"/>
                <a:sym typeface="+mn-ea"/>
              </a:rPr>
              <a:t>的参保比例），操作路径：</a:t>
            </a:r>
            <a:br>
              <a:rPr lang="zh-CN" altLang="en-US" b="1">
                <a:latin typeface="微软雅黑" panose="020B0503020204020204" charset="-122"/>
                <a:ea typeface="微软雅黑" panose="020B0503020204020204" charset="-122"/>
                <a:cs typeface="微软雅黑" panose="020B0503020204020204" charset="-122"/>
                <a:sym typeface="+mn-ea"/>
              </a:rPr>
            </a:br>
            <a:r>
              <a:rPr lang="en-US" altLang="zh-CN" b="1">
                <a:latin typeface="微软雅黑" panose="020B0503020204020204" charset="-122"/>
                <a:ea typeface="微软雅黑" panose="020B0503020204020204" charset="-122"/>
                <a:cs typeface="微软雅黑" panose="020B0503020204020204" charset="-122"/>
                <a:sym typeface="+mn-ea"/>
              </a:rPr>
              <a:t>        </a:t>
            </a:r>
            <a:r>
              <a:rPr lang="zh-CN" altLang="en-US" b="1">
                <a:latin typeface="微软雅黑" panose="020B0503020204020204" charset="-122"/>
                <a:ea typeface="微软雅黑" panose="020B0503020204020204" charset="-122"/>
                <a:sym typeface="+mn-ea"/>
              </a:rPr>
              <a:t>点击左侧菜单栏【参保办理】，点击对应参保批次【操作】栏中【修改参保名单】，在代扣失败人员条目对应的【操作】中，点击【删除】。（可</a:t>
            </a:r>
            <a:r>
              <a:rPr lang="zh-CN" altLang="en-US" b="1">
                <a:latin typeface="微软雅黑" panose="020B0503020204020204" charset="-122"/>
                <a:ea typeface="微软雅黑" panose="020B0503020204020204" charset="-122"/>
                <a:sym typeface="+mn-ea"/>
              </a:rPr>
              <a:t>通过</a:t>
            </a:r>
            <a:r>
              <a:rPr lang="en-US" altLang="zh-CN" b="1">
                <a:latin typeface="微软雅黑" panose="020B0503020204020204" charset="-122"/>
                <a:ea typeface="微软雅黑" panose="020B0503020204020204" charset="-122"/>
                <a:sym typeface="+mn-ea"/>
              </a:rPr>
              <a:t>“</a:t>
            </a:r>
            <a:r>
              <a:rPr lang="zh-CN" altLang="en-US" b="1">
                <a:latin typeface="微软雅黑" panose="020B0503020204020204" charset="-122"/>
                <a:ea typeface="微软雅黑" panose="020B0503020204020204" charset="-122"/>
                <a:sym typeface="+mn-ea"/>
              </a:rPr>
              <a:t>代扣结果</a:t>
            </a:r>
            <a:r>
              <a:rPr lang="en-US" altLang="zh-CN" b="1">
                <a:latin typeface="微软雅黑" panose="020B0503020204020204" charset="-122"/>
                <a:ea typeface="微软雅黑" panose="020B0503020204020204" charset="-122"/>
                <a:sym typeface="+mn-ea"/>
              </a:rPr>
              <a:t>”</a:t>
            </a:r>
            <a:r>
              <a:rPr lang="zh-CN" altLang="en-US" b="1">
                <a:latin typeface="微软雅黑" panose="020B0503020204020204" charset="-122"/>
                <a:ea typeface="微软雅黑" panose="020B0503020204020204" charset="-122"/>
                <a:sym typeface="+mn-ea"/>
              </a:rPr>
              <a:t>可筛选出代扣失败人员，</a:t>
            </a:r>
            <a:r>
              <a:rPr lang="zh-CN" b="1">
                <a:latin typeface="微软雅黑" panose="020B0503020204020204" charset="-122"/>
                <a:ea typeface="微软雅黑" panose="020B0503020204020204" charset="-122"/>
                <a:sym typeface="+mn-ea"/>
              </a:rPr>
              <a:t>进行批量删除）</a:t>
            </a:r>
            <a:r>
              <a:rPr lang="en-US" altLang="zh-CN" b="1">
                <a:latin typeface="微软雅黑" panose="020B0503020204020204" charset="-122"/>
                <a:ea typeface="微软雅黑" panose="020B0503020204020204" charset="-122"/>
                <a:sym typeface="+mn-ea"/>
              </a:rPr>
              <a:t> </a:t>
            </a:r>
            <a:endParaRPr lang="en-US" altLang="zh-CN" b="1">
              <a:latin typeface="微软雅黑" panose="020B0503020204020204" charset="-122"/>
              <a:ea typeface="微软雅黑" panose="020B0503020204020204" charset="-122"/>
              <a:cs typeface="微软雅黑" panose="020B0503020204020204" charset="-122"/>
              <a:sym typeface="+mn-ea"/>
            </a:endParaRPr>
          </a:p>
        </p:txBody>
      </p:sp>
      <p:sp>
        <p:nvSpPr>
          <p:cNvPr id="40" name="圆角矩形 17"/>
          <p:cNvSpPr/>
          <p:nvPr/>
        </p:nvSpPr>
        <p:spPr>
          <a:xfrm>
            <a:off x="3503295" y="5629275"/>
            <a:ext cx="2932430" cy="96012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7"/>
          <p:cNvSpPr/>
          <p:nvPr/>
        </p:nvSpPr>
        <p:spPr>
          <a:xfrm>
            <a:off x="1521460" y="5629275"/>
            <a:ext cx="626110" cy="97282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nvSpPr>
        <p:spPr>
          <a:xfrm>
            <a:off x="2626995" y="6026150"/>
            <a:ext cx="626110" cy="22352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17"/>
          <p:cNvSpPr/>
          <p:nvPr/>
        </p:nvSpPr>
        <p:spPr>
          <a:xfrm>
            <a:off x="2596515" y="6299835"/>
            <a:ext cx="626110" cy="29718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2"/>
          <p:cNvSpPr txBox="1"/>
          <p:nvPr>
            <p:custDataLst>
              <p:tags r:id="rId1"/>
            </p:custDataLst>
          </p:nvPr>
        </p:nvSpPr>
        <p:spPr>
          <a:xfrm>
            <a:off x="1105535" y="304165"/>
            <a:ext cx="9973945" cy="553085"/>
          </a:xfrm>
          <a:prstGeom prst="rect">
            <a:avLst/>
          </a:prstGeom>
          <a:noFill/>
        </p:spPr>
        <p:txBody>
          <a:bodyPr wrap="square" rtlCol="0">
            <a:spAutoFit/>
          </a:bodyPr>
          <a:p>
            <a:pPr marL="457200" indent="-457200" algn="l">
              <a:buClrTx/>
              <a:buSzTx/>
              <a:buFont typeface="Wingdings" panose="05000000000000000000" charset="0"/>
              <a:buChar char="Ø"/>
            </a:pPr>
            <a:r>
              <a:rPr kumimoji="1" lang="zh-CN" altLang="en-US" sz="3000" b="1" dirty="0">
                <a:solidFill>
                  <a:srgbClr val="004AAD"/>
                </a:solidFill>
                <a:latin typeface="微软雅黑" panose="020B0503020204020204" charset="-122"/>
                <a:ea typeface="微软雅黑" panose="020B0503020204020204" charset="-122"/>
                <a:sym typeface="+mn-ea"/>
              </a:rPr>
              <a:t>代扣失败人员处理方式：</a:t>
            </a:r>
            <a:endParaRPr kumimoji="1" lang="zh-CN" sz="2400" b="1" dirty="0">
              <a:solidFill>
                <a:schemeClr val="tx1"/>
              </a:solidFill>
              <a:highlight>
                <a:srgbClr val="FFFF00"/>
              </a:highlight>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2"/>
          <a:stretch>
            <a:fillRect/>
          </a:stretch>
        </p:blipFill>
        <p:spPr>
          <a:xfrm>
            <a:off x="2298700" y="2618740"/>
            <a:ext cx="6333490" cy="1779905"/>
          </a:xfrm>
          <a:prstGeom prst="rect">
            <a:avLst/>
          </a:prstGeom>
          <a:ln>
            <a:solidFill>
              <a:schemeClr val="accent1"/>
            </a:solidFill>
          </a:ln>
        </p:spPr>
      </p:pic>
      <p:pic>
        <p:nvPicPr>
          <p:cNvPr id="317" name="图片 6"/>
          <p:cNvPicPr>
            <a:picLocks noChangeAspect="1"/>
          </p:cNvPicPr>
          <p:nvPr/>
        </p:nvPicPr>
        <p:blipFill>
          <a:blip r:embed="rId3"/>
          <a:stretch>
            <a:fillRect/>
          </a:stretch>
        </p:blipFill>
        <p:spPr>
          <a:xfrm>
            <a:off x="991235" y="2597785"/>
            <a:ext cx="1269365" cy="4126865"/>
          </a:xfrm>
          <a:prstGeom prst="rect">
            <a:avLst/>
          </a:prstGeom>
        </p:spPr>
      </p:pic>
      <p:pic>
        <p:nvPicPr>
          <p:cNvPr id="8" name="图片 7"/>
          <p:cNvPicPr>
            <a:picLocks noChangeAspect="1"/>
          </p:cNvPicPr>
          <p:nvPr/>
        </p:nvPicPr>
        <p:blipFill>
          <a:blip r:embed="rId4"/>
          <a:stretch>
            <a:fillRect/>
          </a:stretch>
        </p:blipFill>
        <p:spPr>
          <a:xfrm>
            <a:off x="3619500" y="4444365"/>
            <a:ext cx="7088505" cy="2360295"/>
          </a:xfrm>
          <a:prstGeom prst="rect">
            <a:avLst/>
          </a:prstGeom>
          <a:ln>
            <a:solidFill>
              <a:schemeClr val="accent1"/>
            </a:solidFill>
          </a:ln>
        </p:spPr>
      </p:pic>
      <p:sp>
        <p:nvSpPr>
          <p:cNvPr id="197" name="矩形 11"/>
          <p:cNvSpPr/>
          <p:nvPr>
            <p:custDataLst>
              <p:tags r:id="rId5"/>
            </p:custDataLst>
          </p:nvPr>
        </p:nvSpPr>
        <p:spPr>
          <a:xfrm>
            <a:off x="1049020" y="3911600"/>
            <a:ext cx="862330" cy="211455"/>
          </a:xfrm>
          <a:prstGeom prst="rect">
            <a:avLst/>
          </a:prstGeom>
          <a:ln w="25400">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矩形 11"/>
          <p:cNvSpPr/>
          <p:nvPr>
            <p:custDataLst>
              <p:tags r:id="rId6"/>
            </p:custDataLst>
          </p:nvPr>
        </p:nvSpPr>
        <p:spPr>
          <a:xfrm>
            <a:off x="6645275" y="4027170"/>
            <a:ext cx="862330" cy="211455"/>
          </a:xfrm>
          <a:prstGeom prst="rect">
            <a:avLst/>
          </a:prstGeom>
          <a:ln w="25400">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0" name="矩形 11"/>
          <p:cNvSpPr/>
          <p:nvPr>
            <p:custDataLst>
              <p:tags r:id="rId7"/>
            </p:custDataLst>
          </p:nvPr>
        </p:nvSpPr>
        <p:spPr>
          <a:xfrm>
            <a:off x="7780020" y="4123055"/>
            <a:ext cx="601345" cy="179705"/>
          </a:xfrm>
          <a:prstGeom prst="rect">
            <a:avLst/>
          </a:prstGeom>
          <a:ln w="12700">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椭圆 10"/>
          <p:cNvSpPr/>
          <p:nvPr/>
        </p:nvSpPr>
        <p:spPr>
          <a:xfrm>
            <a:off x="6702425" y="5078730"/>
            <a:ext cx="862330" cy="527685"/>
          </a:xfrm>
          <a:prstGeom prst="ellipse">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custDataLst>
              <p:tags r:id="rId8"/>
            </p:custDataLst>
          </p:nvPr>
        </p:nvSpPr>
        <p:spPr>
          <a:xfrm>
            <a:off x="8030845" y="5934075"/>
            <a:ext cx="601980" cy="814705"/>
          </a:xfrm>
          <a:prstGeom prst="rect">
            <a:avLst/>
          </a:prstGeom>
          <a:ln w="28575" cmpd="sng">
            <a:solidFill>
              <a:srgbClr val="FF0000"/>
            </a:solidFill>
            <a:prstDash val="sysDot"/>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3" name="矩形 11"/>
          <p:cNvSpPr/>
          <p:nvPr>
            <p:custDataLst>
              <p:tags r:id="rId9"/>
            </p:custDataLst>
          </p:nvPr>
        </p:nvSpPr>
        <p:spPr>
          <a:xfrm flipV="1">
            <a:off x="10228580" y="6050915"/>
            <a:ext cx="612140" cy="147600"/>
          </a:xfrm>
          <a:prstGeom prst="rect">
            <a:avLst/>
          </a:prstGeom>
          <a:ln w="25400">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pic>
        <p:nvPicPr>
          <p:cNvPr id="14" name="图片 13"/>
          <p:cNvPicPr>
            <a:picLocks noChangeAspect="1"/>
          </p:cNvPicPr>
          <p:nvPr/>
        </p:nvPicPr>
        <p:blipFill>
          <a:blip r:embed="rId10"/>
          <a:stretch>
            <a:fillRect/>
          </a:stretch>
        </p:blipFill>
        <p:spPr>
          <a:xfrm>
            <a:off x="10840720" y="5629275"/>
            <a:ext cx="1158240" cy="769620"/>
          </a:xfrm>
          <a:prstGeom prst="rect">
            <a:avLst/>
          </a:prstGeom>
        </p:spPr>
      </p:pic>
      <p:sp>
        <p:nvSpPr>
          <p:cNvPr id="15" name="左箭头 10"/>
          <p:cNvSpPr/>
          <p:nvPr/>
        </p:nvSpPr>
        <p:spPr>
          <a:xfrm rot="5400000">
            <a:off x="11423015" y="6361430"/>
            <a:ext cx="392430" cy="25336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圆角矩形 17"/>
          <p:cNvSpPr/>
          <p:nvPr/>
        </p:nvSpPr>
        <p:spPr>
          <a:xfrm>
            <a:off x="3619500" y="3922395"/>
            <a:ext cx="1028700" cy="38036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圆角矩形 17"/>
          <p:cNvSpPr/>
          <p:nvPr/>
        </p:nvSpPr>
        <p:spPr>
          <a:xfrm>
            <a:off x="4693920" y="4027170"/>
            <a:ext cx="626110" cy="22352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4067810" y="5957570"/>
            <a:ext cx="2375535" cy="84709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文本框 18"/>
          <p:cNvSpPr txBox="1"/>
          <p:nvPr/>
        </p:nvSpPr>
        <p:spPr>
          <a:xfrm>
            <a:off x="490220" y="3724275"/>
            <a:ext cx="560070" cy="398780"/>
          </a:xfrm>
          <a:prstGeom prst="rect">
            <a:avLst/>
          </a:prstGeom>
          <a:noFill/>
        </p:spPr>
        <p:txBody>
          <a:bodyPr wrap="square" rtlCol="0">
            <a:spAutoFit/>
          </a:bodyPr>
          <a:p>
            <a:r>
              <a:rPr lang="zh-CN" altLang="en-US" sz="2000" b="1">
                <a:solidFill>
                  <a:srgbClr val="FF0000"/>
                </a:solidFill>
              </a:rPr>
              <a:t>①</a:t>
            </a:r>
            <a:r>
              <a:rPr lang="en-US" altLang="zh-CN" sz="2000" b="1">
                <a:solidFill>
                  <a:srgbClr val="FF0000"/>
                </a:solidFill>
              </a:rPr>
              <a:t>.</a:t>
            </a:r>
            <a:endParaRPr lang="en-US" altLang="zh-CN" sz="2000" b="1">
              <a:solidFill>
                <a:srgbClr val="FF0000"/>
              </a:solidFill>
            </a:endParaRPr>
          </a:p>
        </p:txBody>
      </p:sp>
      <p:sp>
        <p:nvSpPr>
          <p:cNvPr id="20" name="文本框 19"/>
          <p:cNvSpPr txBox="1"/>
          <p:nvPr/>
        </p:nvSpPr>
        <p:spPr>
          <a:xfrm>
            <a:off x="8301355" y="3876675"/>
            <a:ext cx="560070" cy="398780"/>
          </a:xfrm>
          <a:prstGeom prst="rect">
            <a:avLst/>
          </a:prstGeom>
          <a:noFill/>
        </p:spPr>
        <p:txBody>
          <a:bodyPr wrap="square" rtlCol="0">
            <a:spAutoFit/>
          </a:bodyPr>
          <a:p>
            <a:r>
              <a:rPr lang="zh-CN" altLang="en-US" sz="2000" b="1">
                <a:solidFill>
                  <a:srgbClr val="FF0000"/>
                </a:solidFill>
              </a:rPr>
              <a:t>②</a:t>
            </a:r>
            <a:r>
              <a:rPr lang="en-US" altLang="zh-CN" sz="2000" b="1">
                <a:solidFill>
                  <a:srgbClr val="FF0000"/>
                </a:solidFill>
              </a:rPr>
              <a:t>.</a:t>
            </a:r>
            <a:endParaRPr lang="en-US" altLang="zh-CN" sz="2000" b="1">
              <a:solidFill>
                <a:srgbClr val="FF0000"/>
              </a:solidFill>
            </a:endParaRPr>
          </a:p>
        </p:txBody>
      </p:sp>
      <p:sp>
        <p:nvSpPr>
          <p:cNvPr id="21" name="文本框 20"/>
          <p:cNvSpPr txBox="1"/>
          <p:nvPr/>
        </p:nvSpPr>
        <p:spPr>
          <a:xfrm>
            <a:off x="7122160" y="4845050"/>
            <a:ext cx="560070" cy="398780"/>
          </a:xfrm>
          <a:prstGeom prst="rect">
            <a:avLst/>
          </a:prstGeom>
          <a:noFill/>
        </p:spPr>
        <p:txBody>
          <a:bodyPr wrap="square" rtlCol="0">
            <a:spAutoFit/>
          </a:bodyPr>
          <a:p>
            <a:r>
              <a:rPr lang="en-US" altLang="en-US" sz="2000" b="1">
                <a:solidFill>
                  <a:srgbClr val="FF0000"/>
                </a:solidFill>
              </a:rPr>
              <a:t>③.</a:t>
            </a:r>
            <a:endParaRPr lang="en-US" altLang="en-US" sz="2000" b="1">
              <a:solidFill>
                <a:srgbClr val="FF0000"/>
              </a:solidFill>
            </a:endParaRPr>
          </a:p>
        </p:txBody>
      </p:sp>
      <p:sp>
        <p:nvSpPr>
          <p:cNvPr id="22" name="文本框 21"/>
          <p:cNvSpPr txBox="1"/>
          <p:nvPr/>
        </p:nvSpPr>
        <p:spPr>
          <a:xfrm>
            <a:off x="9794240" y="5901055"/>
            <a:ext cx="560070" cy="398780"/>
          </a:xfrm>
          <a:prstGeom prst="rect">
            <a:avLst/>
          </a:prstGeom>
          <a:noFill/>
        </p:spPr>
        <p:txBody>
          <a:bodyPr wrap="square" rtlCol="0">
            <a:spAutoFit/>
          </a:bodyPr>
          <a:p>
            <a:r>
              <a:rPr lang="zh-CN" altLang="en-US" sz="2000" b="1">
                <a:solidFill>
                  <a:srgbClr val="FF0000"/>
                </a:solidFill>
              </a:rPr>
              <a:t>④</a:t>
            </a:r>
            <a:r>
              <a:rPr lang="en-US" altLang="zh-CN" sz="2000" b="1">
                <a:solidFill>
                  <a:srgbClr val="FF0000"/>
                </a:solidFill>
              </a:rPr>
              <a:t>.</a:t>
            </a:r>
            <a:endParaRPr lang="en-US" altLang="zh-CN" sz="20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41" name=""/>
        <p:cNvGrpSpPr/>
        <p:nvPr/>
      </p:nvGrpSpPr>
      <p:grpSpPr>
        <a:xfrm>
          <a:off x="0" y="0"/>
          <a:ext cx="0" cy="0"/>
          <a:chOff x="0" y="0"/>
          <a:chExt cx="0" cy="0"/>
        </a:xfrm>
      </p:grpSpPr>
      <p:sp>
        <p:nvSpPr>
          <p:cNvPr id="76" name="三角形 15"/>
          <p:cNvSpPr/>
          <p:nvPr>
            <p:custDataLst>
              <p:tags r:id="rId2"/>
            </p:custDataLst>
          </p:nvPr>
        </p:nvSpPr>
        <p:spPr>
          <a:xfrm>
            <a:off x="686806"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3" name="文本框 10"/>
          <p:cNvSpPr txBox="1"/>
          <p:nvPr>
            <p:custDataLst>
              <p:tags r:id="rId3"/>
            </p:custDataLst>
          </p:nvPr>
        </p:nvSpPr>
        <p:spPr>
          <a:xfrm>
            <a:off x="977900" y="2624455"/>
            <a:ext cx="234442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选择参保类型</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4" name="矩形: 圆角 13"/>
          <p:cNvSpPr/>
          <p:nvPr>
            <p:custDataLst>
              <p:tags r:id="rId4"/>
            </p:custDataLst>
          </p:nvPr>
        </p:nvSpPr>
        <p:spPr>
          <a:xfrm>
            <a:off x="847090" y="285750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 name="三角形 15"/>
          <p:cNvSpPr/>
          <p:nvPr>
            <p:custDataLst>
              <p:tags r:id="rId5"/>
            </p:custDataLst>
          </p:nvPr>
        </p:nvSpPr>
        <p:spPr>
          <a:xfrm>
            <a:off x="3543850"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3" name="文本框 10"/>
          <p:cNvSpPr txBox="1"/>
          <p:nvPr>
            <p:custDataLst>
              <p:tags r:id="rId6"/>
            </p:custDataLst>
          </p:nvPr>
        </p:nvSpPr>
        <p:spPr>
          <a:xfrm>
            <a:off x="3835400" y="2624455"/>
            <a:ext cx="232727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维护单位信息</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6" name="三角形 15"/>
          <p:cNvSpPr/>
          <p:nvPr>
            <p:custDataLst>
              <p:tags r:id="rId7"/>
            </p:custDataLst>
          </p:nvPr>
        </p:nvSpPr>
        <p:spPr>
          <a:xfrm>
            <a:off x="6400893"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7" name="文本框 10"/>
          <p:cNvSpPr txBox="1"/>
          <p:nvPr>
            <p:custDataLst>
              <p:tags r:id="rId8"/>
            </p:custDataLst>
          </p:nvPr>
        </p:nvSpPr>
        <p:spPr>
          <a:xfrm>
            <a:off x="6692265" y="2624455"/>
            <a:ext cx="230060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选择参保方式</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9" name="三角形 15"/>
          <p:cNvSpPr/>
          <p:nvPr>
            <p:custDataLst>
              <p:tags r:id="rId9"/>
            </p:custDataLst>
          </p:nvPr>
        </p:nvSpPr>
        <p:spPr>
          <a:xfrm>
            <a:off x="9257935"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0" name="文本框 10"/>
          <p:cNvSpPr txBox="1"/>
          <p:nvPr>
            <p:custDataLst>
              <p:tags r:id="rId10"/>
            </p:custDataLst>
          </p:nvPr>
        </p:nvSpPr>
        <p:spPr>
          <a:xfrm>
            <a:off x="9549130" y="2624455"/>
            <a:ext cx="223456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梳理参保名单</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2" name="三角形 15"/>
          <p:cNvSpPr/>
          <p:nvPr>
            <p:custDataLst>
              <p:tags r:id="rId11"/>
            </p:custDataLst>
          </p:nvPr>
        </p:nvSpPr>
        <p:spPr>
          <a:xfrm>
            <a:off x="686806"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5" name="文本框 10"/>
          <p:cNvSpPr txBox="1"/>
          <p:nvPr>
            <p:custDataLst>
              <p:tags r:id="rId12"/>
            </p:custDataLst>
          </p:nvPr>
        </p:nvSpPr>
        <p:spPr>
          <a:xfrm>
            <a:off x="913130" y="3914775"/>
            <a:ext cx="263017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rPr>
              <a:t>（提出代扣申请）</a:t>
            </a:r>
            <a:endPar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7" name="三角形 15"/>
          <p:cNvSpPr/>
          <p:nvPr>
            <p:custDataLst>
              <p:tags r:id="rId13"/>
            </p:custDataLst>
          </p:nvPr>
        </p:nvSpPr>
        <p:spPr>
          <a:xfrm>
            <a:off x="3543850"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8" name="文本框 10"/>
          <p:cNvSpPr txBox="1"/>
          <p:nvPr>
            <p:custDataLst>
              <p:tags r:id="rId14"/>
            </p:custDataLst>
          </p:nvPr>
        </p:nvSpPr>
        <p:spPr>
          <a:xfrm>
            <a:off x="3846195" y="3914775"/>
            <a:ext cx="225298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en-US" altLang="zh-CN" sz="2400" b="1" spc="240" dirty="0">
                <a:solidFill>
                  <a:srgbClr val="C00000"/>
                </a:solidFill>
                <a:latin typeface="Arial" panose="020B0604020202020204" pitchFamily="34" charset="0"/>
                <a:ea typeface="微软雅黑" panose="020B0503020204020204" charset="-122"/>
                <a:sym typeface="+mn-ea"/>
              </a:rPr>
              <a:t>上传缴费凭证</a:t>
            </a:r>
            <a:endParaRPr lang="en-US" altLang="zh-CN" sz="2400" b="1" spc="240" dirty="0">
              <a:solidFill>
                <a:srgbClr val="C00000"/>
              </a:solidFill>
              <a:latin typeface="Arial" panose="020B0604020202020204" pitchFamily="34" charset="0"/>
              <a:ea typeface="微软雅黑" panose="020B0503020204020204" charset="-122"/>
              <a:sym typeface="+mn-ea"/>
            </a:endParaRPr>
          </a:p>
        </p:txBody>
      </p:sp>
      <p:sp>
        <p:nvSpPr>
          <p:cNvPr id="20" name="三角形 15"/>
          <p:cNvSpPr/>
          <p:nvPr>
            <p:custDataLst>
              <p:tags r:id="rId15"/>
            </p:custDataLst>
          </p:nvPr>
        </p:nvSpPr>
        <p:spPr>
          <a:xfrm>
            <a:off x="6400893"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21" name="文本框 10"/>
          <p:cNvSpPr txBox="1"/>
          <p:nvPr>
            <p:custDataLst>
              <p:tags r:id="rId16"/>
            </p:custDataLst>
          </p:nvPr>
        </p:nvSpPr>
        <p:spPr>
          <a:xfrm>
            <a:off x="6692255" y="3914690"/>
            <a:ext cx="1992859" cy="1308719"/>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完成参保</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4" name="矩形: 圆角 13"/>
          <p:cNvSpPr/>
          <p:nvPr>
            <p:custDataLst>
              <p:tags r:id="rId17"/>
            </p:custDataLst>
          </p:nvPr>
        </p:nvSpPr>
        <p:spPr>
          <a:xfrm>
            <a:off x="3675380"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3" name="矩形: 圆角 13"/>
          <p:cNvSpPr/>
          <p:nvPr>
            <p:custDataLst>
              <p:tags r:id="rId18"/>
            </p:custDataLst>
          </p:nvPr>
        </p:nvSpPr>
        <p:spPr>
          <a:xfrm>
            <a:off x="651446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4" name="矩形: 圆角 13"/>
          <p:cNvSpPr/>
          <p:nvPr>
            <p:custDataLst>
              <p:tags r:id="rId19"/>
            </p:custDataLst>
          </p:nvPr>
        </p:nvSpPr>
        <p:spPr>
          <a:xfrm>
            <a:off x="934529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5" name="矩形: 圆角 13"/>
          <p:cNvSpPr/>
          <p:nvPr>
            <p:custDataLst>
              <p:tags r:id="rId20"/>
            </p:custDataLst>
          </p:nvPr>
        </p:nvSpPr>
        <p:spPr>
          <a:xfrm>
            <a:off x="83185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6" name="矩形: 圆角 13"/>
          <p:cNvSpPr/>
          <p:nvPr>
            <p:custDataLst>
              <p:tags r:id="rId21"/>
            </p:custDataLst>
          </p:nvPr>
        </p:nvSpPr>
        <p:spPr>
          <a:xfrm>
            <a:off x="368554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7" name="矩形: 圆角 13"/>
          <p:cNvSpPr/>
          <p:nvPr>
            <p:custDataLst>
              <p:tags r:id="rId22"/>
            </p:custDataLst>
          </p:nvPr>
        </p:nvSpPr>
        <p:spPr>
          <a:xfrm>
            <a:off x="651383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42" name="文本框 1"/>
          <p:cNvSpPr txBox="1"/>
          <p:nvPr>
            <p:custDataLst>
              <p:tags r:id="rId23"/>
            </p:custDataLst>
          </p:nvPr>
        </p:nvSpPr>
        <p:spPr>
          <a:xfrm>
            <a:off x="687070" y="1654810"/>
            <a:ext cx="8773160" cy="706755"/>
          </a:xfrm>
          <a:prstGeom prst="rect">
            <a:avLst/>
          </a:prstGeom>
          <a:noFill/>
        </p:spPr>
        <p:txBody>
          <a:bodyPr wrap="square" rtlCol="0">
            <a:spAutoFit/>
          </a:bodyPr>
          <a:p>
            <a:pPr algn="l">
              <a:buClrTx/>
              <a:buSzTx/>
              <a:buFontTx/>
            </a:pPr>
            <a:r>
              <a:rPr kumimoji="1" lang="zh-CN" altLang="en-US" sz="4000" b="1" dirty="0">
                <a:solidFill>
                  <a:srgbClr val="004AAD"/>
                </a:solidFill>
                <a:latin typeface="微软雅黑" panose="020B0503020204020204" charset="-122"/>
                <a:ea typeface="微软雅黑" panose="020B0503020204020204" charset="-122"/>
              </a:rPr>
              <a:t>三、</a:t>
            </a:r>
            <a:r>
              <a:rPr kumimoji="1" lang="zh-CN" altLang="en-US" sz="4000" b="1" dirty="0">
                <a:solidFill>
                  <a:srgbClr val="004AAD"/>
                </a:solidFill>
                <a:latin typeface="微软雅黑" panose="020B0503020204020204" charset="-122"/>
                <a:ea typeface="微软雅黑" panose="020B0503020204020204" charset="-122"/>
                <a:sym typeface="+mn-ea"/>
              </a:rPr>
              <a:t>办理</a:t>
            </a:r>
            <a:r>
              <a:rPr kumimoji="1" lang="zh-CN" altLang="en-US" sz="4000" b="1" dirty="0">
                <a:solidFill>
                  <a:srgbClr val="004AAD"/>
                </a:solidFill>
                <a:latin typeface="微软雅黑" panose="020B0503020204020204" charset="-122"/>
                <a:ea typeface="微软雅黑" panose="020B0503020204020204" charset="-122"/>
              </a:rPr>
              <a:t>参保申请</a:t>
            </a:r>
            <a:endParaRPr kumimoji="1" lang="zh-CN" altLang="en-US" sz="4000" b="1" dirty="0">
              <a:solidFill>
                <a:srgbClr val="004AAD"/>
              </a:solidFill>
              <a:latin typeface="微软雅黑" panose="020B0503020204020204" charset="-122"/>
              <a:ea typeface="微软雅黑" panose="020B0503020204020204"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334" name="文本框 3"/>
          <p:cNvSpPr txBox="1"/>
          <p:nvPr/>
        </p:nvSpPr>
        <p:spPr>
          <a:xfrm>
            <a:off x="941705" y="962025"/>
            <a:ext cx="11250295" cy="1630045"/>
          </a:xfrm>
          <a:prstGeom prst="rect">
            <a:avLst/>
          </a:prstGeom>
          <a:noFill/>
        </p:spPr>
        <p:txBody>
          <a:bodyPr wrap="square" rtlCol="0">
            <a:spAutoFit/>
          </a:bodyPr>
          <a:p>
            <a:pPr marL="342900" indent="-342900">
              <a:buFont typeface="Arial" panose="020B0604020202020204" pitchFamily="34" charset="0"/>
              <a:buChar char="•"/>
            </a:pPr>
            <a:r>
              <a:rPr lang="en-US" altLang="zh-CN" sz="2000" b="1">
                <a:latin typeface="微软雅黑" panose="020B0503020204020204" charset="-122"/>
                <a:ea typeface="微软雅黑" panose="020B0503020204020204" charset="-122"/>
                <a:sym typeface="+mn-ea"/>
              </a:rPr>
              <a:t>“</a:t>
            </a:r>
            <a:r>
              <a:rPr lang="zh-CN" altLang="en-US" sz="2000" b="1">
                <a:latin typeface="微软雅黑" panose="020B0503020204020204" charset="-122"/>
                <a:ea typeface="微软雅黑" panose="020B0503020204020204" charset="-122"/>
                <a:sym typeface="+mn-ea"/>
              </a:rPr>
              <a:t>委托代扣款缴费参保</a:t>
            </a:r>
            <a:r>
              <a:rPr lang="en-US" altLang="zh-CN" sz="2000" b="1">
                <a:latin typeface="微软雅黑" panose="020B0503020204020204" charset="-122"/>
                <a:ea typeface="微软雅黑" panose="020B0503020204020204" charset="-122"/>
                <a:sym typeface="+mn-ea"/>
              </a:rPr>
              <a:t>”</a:t>
            </a:r>
            <a:r>
              <a:rPr lang="zh-CN" altLang="en-US" sz="2000" b="1">
                <a:latin typeface="微软雅黑" panose="020B0503020204020204" charset="-122"/>
                <a:ea typeface="微软雅黑" panose="020B0503020204020204" charset="-122"/>
                <a:sym typeface="+mn-ea"/>
              </a:rPr>
              <a:t>的单位，完成代扣流程后，提交参保名单即进入</a:t>
            </a:r>
            <a:r>
              <a:rPr lang="en-US" altLang="zh-CN" sz="2000" b="1">
                <a:latin typeface="微软雅黑" panose="020B0503020204020204" charset="-122"/>
                <a:ea typeface="微软雅黑" panose="020B0503020204020204" charset="-122"/>
                <a:sym typeface="+mn-ea"/>
              </a:rPr>
              <a:t>“</a:t>
            </a:r>
            <a:r>
              <a:rPr lang="zh-CN" altLang="en-US" sz="2000" b="1">
                <a:latin typeface="微软雅黑" panose="020B0503020204020204" charset="-122"/>
                <a:ea typeface="微软雅黑" panose="020B0503020204020204" charset="-122"/>
                <a:sym typeface="+mn-ea"/>
              </a:rPr>
              <a:t>上传缴费凭证</a:t>
            </a:r>
            <a:r>
              <a:rPr lang="en-US" altLang="zh-CN" sz="2000" b="1">
                <a:latin typeface="微软雅黑" panose="020B0503020204020204" charset="-122"/>
                <a:ea typeface="微软雅黑" panose="020B0503020204020204" charset="-122"/>
                <a:sym typeface="+mn-ea"/>
              </a:rPr>
              <a:t>”</a:t>
            </a:r>
            <a:r>
              <a:rPr lang="zh-CN" altLang="en-US" sz="2000" b="1">
                <a:latin typeface="微软雅黑" panose="020B0503020204020204" charset="-122"/>
                <a:ea typeface="微软雅黑" panose="020B0503020204020204" charset="-122"/>
                <a:sym typeface="+mn-ea"/>
              </a:rPr>
              <a:t>；</a:t>
            </a:r>
            <a:endParaRPr lang="zh-CN" altLang="en-US" sz="2000" b="1">
              <a:latin typeface="微软雅黑" panose="020B0503020204020204" charset="-122"/>
              <a:ea typeface="微软雅黑" panose="020B0503020204020204" charset="-122"/>
            </a:endParaRPr>
          </a:p>
          <a:p>
            <a:pPr marL="342900" indent="-342900">
              <a:buFont typeface="Arial" panose="020B0604020202020204" pitchFamily="34" charset="0"/>
              <a:buChar char="•"/>
            </a:pPr>
            <a:r>
              <a:rPr lang="en-US" altLang="zh-CN" sz="2000" b="1">
                <a:latin typeface="微软雅黑" panose="020B0503020204020204" charset="-122"/>
                <a:ea typeface="微软雅黑" panose="020B0503020204020204" charset="-122"/>
                <a:sym typeface="+mn-ea"/>
              </a:rPr>
              <a:t>“</a:t>
            </a:r>
            <a:r>
              <a:rPr lang="zh-CN" altLang="en-US" sz="2000" b="1">
                <a:latin typeface="微软雅黑" panose="020B0503020204020204" charset="-122"/>
                <a:ea typeface="微软雅黑" panose="020B0503020204020204" charset="-122"/>
                <a:sym typeface="+mn-ea"/>
              </a:rPr>
              <a:t>单位缴费凭证参保</a:t>
            </a:r>
            <a:r>
              <a:rPr lang="en-US" altLang="zh-CN" sz="2000" b="1">
                <a:latin typeface="微软雅黑" panose="020B0503020204020204" charset="-122"/>
                <a:ea typeface="微软雅黑" panose="020B0503020204020204" charset="-122"/>
                <a:sym typeface="+mn-ea"/>
              </a:rPr>
              <a:t>”</a:t>
            </a:r>
            <a:r>
              <a:rPr lang="zh-CN" altLang="en-US" sz="2000" b="1">
                <a:latin typeface="微软雅黑" panose="020B0503020204020204" charset="-122"/>
                <a:ea typeface="微软雅黑" panose="020B0503020204020204" charset="-122"/>
                <a:sym typeface="+mn-ea"/>
              </a:rPr>
              <a:t>的单位，</a:t>
            </a:r>
            <a:r>
              <a:rPr lang="zh-CN" sz="2000" b="1">
                <a:latin typeface="微软雅黑" panose="020B0503020204020204" charset="-122"/>
                <a:ea typeface="微软雅黑" panose="020B0503020204020204" charset="-122"/>
                <a:sym typeface="+mn-ea"/>
              </a:rPr>
              <a:t>完成参保人员校验，提交参保名单即进入</a:t>
            </a:r>
            <a:r>
              <a:rPr lang="en-US" altLang="zh-CN" sz="2000" b="1">
                <a:latin typeface="微软雅黑" panose="020B0503020204020204" charset="-122"/>
                <a:ea typeface="微软雅黑" panose="020B0503020204020204" charset="-122"/>
                <a:sym typeface="+mn-ea"/>
              </a:rPr>
              <a:t>“</a:t>
            </a:r>
            <a:r>
              <a:rPr lang="zh-CN" altLang="en-US" sz="2000" b="1">
                <a:latin typeface="微软雅黑" panose="020B0503020204020204" charset="-122"/>
                <a:ea typeface="微软雅黑" panose="020B0503020204020204" charset="-122"/>
                <a:sym typeface="+mn-ea"/>
              </a:rPr>
              <a:t>上传缴费凭证</a:t>
            </a:r>
            <a:r>
              <a:rPr lang="en-US" altLang="zh-CN" sz="2000" b="1">
                <a:latin typeface="微软雅黑" panose="020B0503020204020204" charset="-122"/>
                <a:ea typeface="微软雅黑" panose="020B0503020204020204" charset="-122"/>
                <a:sym typeface="+mn-ea"/>
              </a:rPr>
              <a:t>”</a:t>
            </a:r>
            <a:r>
              <a:rPr lang="zh-CN" altLang="en-US" sz="2000" b="1">
                <a:latin typeface="微软雅黑" panose="020B0503020204020204" charset="-122"/>
                <a:ea typeface="微软雅黑" panose="020B0503020204020204" charset="-122"/>
                <a:sym typeface="+mn-ea"/>
              </a:rPr>
              <a:t>。</a:t>
            </a:r>
            <a:endParaRPr lang="zh-CN" altLang="en-US" sz="2000" b="1">
              <a:latin typeface="微软雅黑" panose="020B0503020204020204" charset="-122"/>
              <a:ea typeface="微软雅黑" panose="020B0503020204020204" charset="-122"/>
            </a:endParaRPr>
          </a:p>
          <a:p>
            <a:endParaRPr lang="zh-CN" altLang="en-US" sz="2000" b="1">
              <a:latin typeface="微软雅黑" panose="020B0503020204020204" charset="-122"/>
              <a:ea typeface="微软雅黑" panose="020B0503020204020204" charset="-122"/>
              <a:sym typeface="+mn-ea"/>
            </a:endParaRPr>
          </a:p>
          <a:p>
            <a:r>
              <a:rPr lang="zh-CN" altLang="en-US" sz="2000" b="1">
                <a:latin typeface="微软雅黑" panose="020B0503020204020204" charset="-122"/>
                <a:ea typeface="微软雅黑" panose="020B0503020204020204" charset="-122"/>
                <a:sym typeface="+mn-ea"/>
              </a:rPr>
              <a:t>上传缴费凭证（通道一）：</a:t>
            </a:r>
            <a:r>
              <a:rPr lang="zh-CN" altLang="en-US" sz="2000" b="1">
                <a:latin typeface="微软雅黑" panose="020B0503020204020204" charset="-122"/>
                <a:ea typeface="微软雅黑" panose="020B0503020204020204" charset="-122"/>
              </a:rPr>
              <a:t>点击左侧菜单栏【参保办理】</a:t>
            </a:r>
            <a:r>
              <a:rPr lang="en-US" altLang="zh-CN" sz="2000" b="1">
                <a:latin typeface="微软雅黑" panose="020B0503020204020204" charset="-122"/>
                <a:ea typeface="微软雅黑" panose="020B0503020204020204" charset="-122"/>
              </a:rPr>
              <a:t>→</a:t>
            </a:r>
            <a:r>
              <a:rPr lang="zh-CN" altLang="en-US" sz="2000" b="1">
                <a:latin typeface="微软雅黑" panose="020B0503020204020204" charset="-122"/>
                <a:ea typeface="微软雅黑" panose="020B0503020204020204" charset="-122"/>
              </a:rPr>
              <a:t>点击对应参保批次【参保操作】栏中【继续办理参保】</a:t>
            </a:r>
            <a:r>
              <a:rPr lang="en-US" altLang="zh-CN" sz="2000" b="1">
                <a:latin typeface="微软雅黑" panose="020B0503020204020204" charset="-122"/>
                <a:ea typeface="微软雅黑" panose="020B0503020204020204" charset="-122"/>
              </a:rPr>
              <a:t>→</a:t>
            </a:r>
            <a:r>
              <a:rPr lang="zh-CN" altLang="en-US" sz="2000" b="1">
                <a:latin typeface="微软雅黑" panose="020B0503020204020204" charset="-122"/>
                <a:ea typeface="微软雅黑" panose="020B0503020204020204" charset="-122"/>
              </a:rPr>
              <a:t>【参保名单确定，前往上传缴费凭证】。</a:t>
            </a:r>
            <a:r>
              <a:rPr lang="en-US" altLang="zh-CN" sz="2000" b="1">
                <a:latin typeface="微软雅黑" panose="020B0503020204020204" charset="-122"/>
                <a:ea typeface="微软雅黑" panose="020B0503020204020204" charset="-122"/>
              </a:rPr>
              <a:t>  </a:t>
            </a:r>
            <a:endParaRPr lang="en-US" altLang="zh-CN" sz="2000" b="1">
              <a:latin typeface="微软雅黑" panose="020B0503020204020204" charset="-122"/>
              <a:ea typeface="微软雅黑" panose="020B0503020204020204" charset="-122"/>
            </a:endParaRPr>
          </a:p>
        </p:txBody>
      </p:sp>
      <p:sp>
        <p:nvSpPr>
          <p:cNvPr id="2" name="文本框 2"/>
          <p:cNvSpPr txBox="1"/>
          <p:nvPr>
            <p:custDataLst>
              <p:tags r:id="rId1"/>
            </p:custDataLst>
          </p:nvPr>
        </p:nvSpPr>
        <p:spPr>
          <a:xfrm>
            <a:off x="944880" y="304165"/>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（五）上传缴费凭证</a:t>
            </a:r>
            <a:r>
              <a:rPr kumimoji="1" lang="zh-CN" altLang="en-US" sz="3000" b="1" dirty="0">
                <a:solidFill>
                  <a:srgbClr val="004AAD"/>
                </a:solidFill>
                <a:latin typeface="微软雅黑" panose="020B0503020204020204" charset="-122"/>
                <a:ea typeface="微软雅黑" panose="020B0503020204020204" charset="-122"/>
                <a:sym typeface="+mn-ea"/>
              </a:rPr>
              <a:t>（通道一）</a:t>
            </a:r>
            <a:endParaRPr kumimoji="1" lang="zh-CN" altLang="en-US" sz="3000" b="1" dirty="0">
              <a:solidFill>
                <a:srgbClr val="004AAD"/>
              </a:solidFill>
              <a:highlight>
                <a:srgbClr val="FFFF00"/>
              </a:highlight>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2"/>
          <a:stretch>
            <a:fillRect/>
          </a:stretch>
        </p:blipFill>
        <p:spPr>
          <a:xfrm>
            <a:off x="5321935" y="5374005"/>
            <a:ext cx="6621780" cy="1454150"/>
          </a:xfrm>
          <a:prstGeom prst="rect">
            <a:avLst/>
          </a:prstGeom>
          <a:ln>
            <a:solidFill>
              <a:schemeClr val="accent1">
                <a:alpha val="33000"/>
              </a:schemeClr>
            </a:solidFill>
          </a:ln>
        </p:spPr>
      </p:pic>
      <p:pic>
        <p:nvPicPr>
          <p:cNvPr id="6" name="图片 5"/>
          <p:cNvPicPr>
            <a:picLocks noChangeAspect="1"/>
          </p:cNvPicPr>
          <p:nvPr/>
        </p:nvPicPr>
        <p:blipFill>
          <a:blip r:embed="rId3"/>
          <a:stretch>
            <a:fillRect/>
          </a:stretch>
        </p:blipFill>
        <p:spPr>
          <a:xfrm>
            <a:off x="2425700" y="2630805"/>
            <a:ext cx="6533515" cy="2700655"/>
          </a:xfrm>
          <a:prstGeom prst="rect">
            <a:avLst/>
          </a:prstGeom>
          <a:ln>
            <a:solidFill>
              <a:schemeClr val="accent1">
                <a:alpha val="39000"/>
              </a:schemeClr>
            </a:solidFill>
          </a:ln>
        </p:spPr>
      </p:pic>
      <p:pic>
        <p:nvPicPr>
          <p:cNvPr id="294" name="图片 5"/>
          <p:cNvPicPr>
            <a:picLocks noChangeAspect="1"/>
          </p:cNvPicPr>
          <p:nvPr/>
        </p:nvPicPr>
        <p:blipFill>
          <a:blip r:embed="rId4"/>
          <a:srcRect b="6275"/>
          <a:stretch>
            <a:fillRect/>
          </a:stretch>
        </p:blipFill>
        <p:spPr>
          <a:xfrm>
            <a:off x="1050290" y="2512695"/>
            <a:ext cx="1400810" cy="4267835"/>
          </a:xfrm>
          <a:prstGeom prst="rect">
            <a:avLst/>
          </a:prstGeom>
        </p:spPr>
      </p:pic>
      <p:sp>
        <p:nvSpPr>
          <p:cNvPr id="288" name="圆角矩形 17"/>
          <p:cNvSpPr/>
          <p:nvPr/>
        </p:nvSpPr>
        <p:spPr>
          <a:xfrm>
            <a:off x="1143635" y="3903980"/>
            <a:ext cx="951865" cy="359410"/>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9" name="左箭头 5"/>
          <p:cNvSpPr/>
          <p:nvPr/>
        </p:nvSpPr>
        <p:spPr>
          <a:xfrm rot="16200000">
            <a:off x="5738495" y="6027420"/>
            <a:ext cx="548005" cy="359410"/>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17"/>
          <p:cNvSpPr/>
          <p:nvPr/>
        </p:nvSpPr>
        <p:spPr>
          <a:xfrm>
            <a:off x="8177530" y="4840605"/>
            <a:ext cx="860425" cy="241300"/>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17"/>
          <p:cNvSpPr/>
          <p:nvPr>
            <p:custDataLst>
              <p:tags r:id="rId5"/>
            </p:custDataLst>
          </p:nvPr>
        </p:nvSpPr>
        <p:spPr>
          <a:xfrm>
            <a:off x="3911600" y="4803140"/>
            <a:ext cx="1985645" cy="49784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334" name="文本框 3"/>
          <p:cNvSpPr txBox="1"/>
          <p:nvPr/>
        </p:nvSpPr>
        <p:spPr>
          <a:xfrm>
            <a:off x="941705" y="1371600"/>
            <a:ext cx="11019790" cy="706755"/>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sym typeface="+mn-ea"/>
              </a:rPr>
              <a:t>上传缴费凭证</a:t>
            </a:r>
            <a:r>
              <a:rPr lang="zh-CN" altLang="en-US" sz="2000" b="1">
                <a:latin typeface="微软雅黑" panose="020B0503020204020204" charset="-122"/>
                <a:ea typeface="微软雅黑" panose="020B0503020204020204" charset="-122"/>
              </a:rPr>
              <a:t>（通道二）：点击左侧菜单栏【缴费凭证管理】，点击对应参保批次右侧【操作】栏中的【上传缴费凭证】，开始上传。</a:t>
            </a:r>
            <a:endParaRPr lang="en-US" altLang="zh-CN" sz="2000" b="1">
              <a:latin typeface="微软雅黑" panose="020B0503020204020204" charset="-122"/>
              <a:ea typeface="微软雅黑" panose="020B0503020204020204" charset="-122"/>
            </a:endParaRPr>
          </a:p>
        </p:txBody>
      </p:sp>
      <p:sp>
        <p:nvSpPr>
          <p:cNvPr id="2" name="文本框 2"/>
          <p:cNvSpPr txBox="1"/>
          <p:nvPr>
            <p:custDataLst>
              <p:tags r:id="rId1"/>
            </p:custDataLst>
          </p:nvPr>
        </p:nvSpPr>
        <p:spPr>
          <a:xfrm>
            <a:off x="944880" y="304165"/>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（五）上传缴费凭证（通道二）</a:t>
            </a:r>
            <a:endParaRPr kumimoji="1" lang="zh-CN" altLang="en-US" sz="3000" b="1" dirty="0">
              <a:solidFill>
                <a:srgbClr val="004AAD"/>
              </a:solidFill>
              <a:highlight>
                <a:srgbClr val="FFFF00"/>
              </a:highlight>
              <a:latin typeface="微软雅黑" panose="020B0503020204020204" charset="-122"/>
              <a:ea typeface="微软雅黑" panose="020B0503020204020204" charset="-122"/>
              <a:sym typeface="+mn-ea"/>
            </a:endParaRPr>
          </a:p>
        </p:txBody>
      </p:sp>
      <p:pic>
        <p:nvPicPr>
          <p:cNvPr id="498" name="图片 1"/>
          <p:cNvPicPr>
            <a:picLocks noChangeAspect="1"/>
          </p:cNvPicPr>
          <p:nvPr>
            <p:custDataLst>
              <p:tags r:id="rId2"/>
            </p:custDataLst>
          </p:nvPr>
        </p:nvPicPr>
        <p:blipFill>
          <a:blip r:embed="rId3"/>
          <a:srcRect b="28580"/>
          <a:stretch>
            <a:fillRect/>
          </a:stretch>
        </p:blipFill>
        <p:spPr>
          <a:xfrm>
            <a:off x="1041400" y="2506980"/>
            <a:ext cx="1734185" cy="3613150"/>
          </a:xfrm>
          <a:prstGeom prst="rect">
            <a:avLst/>
          </a:prstGeom>
        </p:spPr>
      </p:pic>
      <p:pic>
        <p:nvPicPr>
          <p:cNvPr id="499" name="图片 4"/>
          <p:cNvPicPr>
            <a:picLocks noChangeAspect="1"/>
          </p:cNvPicPr>
          <p:nvPr>
            <p:custDataLst>
              <p:tags r:id="rId4"/>
            </p:custDataLst>
          </p:nvPr>
        </p:nvPicPr>
        <p:blipFill>
          <a:blip r:embed="rId5"/>
          <a:stretch>
            <a:fillRect/>
          </a:stretch>
        </p:blipFill>
        <p:spPr>
          <a:xfrm>
            <a:off x="2775585" y="2887980"/>
            <a:ext cx="7871460" cy="3037205"/>
          </a:xfrm>
          <a:prstGeom prst="rect">
            <a:avLst/>
          </a:prstGeom>
        </p:spPr>
      </p:pic>
      <p:sp>
        <p:nvSpPr>
          <p:cNvPr id="500" name="矩形 9"/>
          <p:cNvSpPr/>
          <p:nvPr>
            <p:custDataLst>
              <p:tags r:id="rId6"/>
            </p:custDataLst>
          </p:nvPr>
        </p:nvSpPr>
        <p:spPr>
          <a:xfrm>
            <a:off x="2915285" y="3128010"/>
            <a:ext cx="2425065" cy="643255"/>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01" name="矩形 5"/>
          <p:cNvSpPr/>
          <p:nvPr>
            <p:custDataLst>
              <p:tags r:id="rId7"/>
            </p:custDataLst>
          </p:nvPr>
        </p:nvSpPr>
        <p:spPr>
          <a:xfrm>
            <a:off x="9420860" y="4499610"/>
            <a:ext cx="1227455" cy="488950"/>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02" name="左箭头 10"/>
          <p:cNvSpPr/>
          <p:nvPr>
            <p:custDataLst>
              <p:tags r:id="rId8"/>
            </p:custDataLst>
          </p:nvPr>
        </p:nvSpPr>
        <p:spPr>
          <a:xfrm rot="20880000">
            <a:off x="5022850" y="3030220"/>
            <a:ext cx="1102360"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03" name="文本框 6"/>
          <p:cNvSpPr txBox="1"/>
          <p:nvPr>
            <p:custDataLst>
              <p:tags r:id="rId9"/>
            </p:custDataLst>
          </p:nvPr>
        </p:nvSpPr>
        <p:spPr>
          <a:xfrm>
            <a:off x="6138545" y="2738755"/>
            <a:ext cx="2660015" cy="368300"/>
          </a:xfrm>
          <a:prstGeom prst="rect">
            <a:avLst/>
          </a:prstGeom>
          <a:noFill/>
          <a:ln>
            <a:solidFill>
              <a:srgbClr val="FF0000"/>
            </a:solidFill>
          </a:ln>
        </p:spPr>
        <p:txBody>
          <a:bodyPr wrap="square" rtlCol="0">
            <a:spAutoFit/>
          </a:bodyPr>
          <a:p>
            <a:pPr algn="ctr"/>
            <a:r>
              <a:rPr lang="zh-CN" altLang="en-US"/>
              <a:t>职保会退休账户信息</a:t>
            </a:r>
            <a:endParaRPr lang="zh-CN" altLang="en-US"/>
          </a:p>
        </p:txBody>
      </p:sp>
      <p:sp>
        <p:nvSpPr>
          <p:cNvPr id="504" name="左箭头 7"/>
          <p:cNvSpPr/>
          <p:nvPr>
            <p:custDataLst>
              <p:tags r:id="rId10"/>
            </p:custDataLst>
          </p:nvPr>
        </p:nvSpPr>
        <p:spPr>
          <a:xfrm rot="17700000">
            <a:off x="10426700" y="4354195"/>
            <a:ext cx="434975"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05" name="文本框 8"/>
          <p:cNvSpPr txBox="1"/>
          <p:nvPr>
            <p:custDataLst>
              <p:tags r:id="rId11"/>
            </p:custDataLst>
          </p:nvPr>
        </p:nvSpPr>
        <p:spPr>
          <a:xfrm>
            <a:off x="10748645" y="4199890"/>
            <a:ext cx="1516380" cy="583565"/>
          </a:xfrm>
          <a:prstGeom prst="rect">
            <a:avLst/>
          </a:prstGeom>
          <a:noFill/>
        </p:spPr>
        <p:txBody>
          <a:bodyPr wrap="square" rtlCol="0">
            <a:spAutoFit/>
          </a:bodyPr>
          <a:p>
            <a:pPr algn="ctr"/>
            <a:r>
              <a:rPr lang="zh-CN" altLang="en-US" sz="1600">
                <a:solidFill>
                  <a:srgbClr val="C00000"/>
                </a:solidFill>
                <a:highlight>
                  <a:srgbClr val="FFFF00"/>
                </a:highlight>
                <a:latin typeface="微软雅黑" panose="020B0503020204020204" charset="-122"/>
                <a:ea typeface="微软雅黑" panose="020B0503020204020204" charset="-122"/>
              </a:rPr>
              <a:t>点击</a:t>
            </a:r>
            <a:endParaRPr lang="zh-CN" altLang="en-US" sz="1600">
              <a:solidFill>
                <a:srgbClr val="C00000"/>
              </a:solidFill>
              <a:highlight>
                <a:srgbClr val="FFFF00"/>
              </a:highlight>
              <a:latin typeface="微软雅黑" panose="020B0503020204020204" charset="-122"/>
              <a:ea typeface="微软雅黑" panose="020B0503020204020204" charset="-122"/>
            </a:endParaRPr>
          </a:p>
          <a:p>
            <a:pPr algn="ctr"/>
            <a:r>
              <a:rPr lang="zh-CN" altLang="en-US" sz="1600">
                <a:solidFill>
                  <a:srgbClr val="C00000"/>
                </a:solidFill>
                <a:highlight>
                  <a:srgbClr val="FFFF00"/>
                </a:highlight>
                <a:latin typeface="微软雅黑" panose="020B0503020204020204" charset="-122"/>
                <a:ea typeface="微软雅黑" panose="020B0503020204020204" charset="-122"/>
              </a:rPr>
              <a:t>上传缴费凭证</a:t>
            </a:r>
            <a:endParaRPr lang="zh-CN" altLang="en-US" sz="1600">
              <a:solidFill>
                <a:srgbClr val="C00000"/>
              </a:solidFill>
              <a:highlight>
                <a:srgbClr val="FFFF00"/>
              </a:highlight>
              <a:latin typeface="微软雅黑" panose="020B0503020204020204" charset="-122"/>
              <a:ea typeface="微软雅黑" panose="020B0503020204020204" charset="-122"/>
            </a:endParaRPr>
          </a:p>
        </p:txBody>
      </p:sp>
      <p:sp>
        <p:nvSpPr>
          <p:cNvPr id="7" name="圆角矩形 17"/>
          <p:cNvSpPr/>
          <p:nvPr>
            <p:custDataLst>
              <p:tags r:id="rId12"/>
            </p:custDataLst>
          </p:nvPr>
        </p:nvSpPr>
        <p:spPr>
          <a:xfrm>
            <a:off x="3912870" y="4648835"/>
            <a:ext cx="1985645" cy="26289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17"/>
          <p:cNvSpPr/>
          <p:nvPr>
            <p:custDataLst>
              <p:tags r:id="rId13"/>
            </p:custDataLst>
          </p:nvPr>
        </p:nvSpPr>
        <p:spPr>
          <a:xfrm>
            <a:off x="3867150" y="5095875"/>
            <a:ext cx="2031365" cy="26289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custDataLst>
              <p:tags r:id="rId14"/>
            </p:custDataLst>
          </p:nvPr>
        </p:nvSpPr>
        <p:spPr>
          <a:xfrm>
            <a:off x="3878580" y="5554345"/>
            <a:ext cx="2020570" cy="26289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515" name=""/>
        <p:cNvGrpSpPr/>
        <p:nvPr/>
      </p:nvGrpSpPr>
      <p:grpSpPr>
        <a:xfrm>
          <a:off x="0" y="0"/>
          <a:ext cx="0" cy="0"/>
          <a:chOff x="0" y="0"/>
          <a:chExt cx="0" cy="0"/>
        </a:xfrm>
      </p:grpSpPr>
      <p:sp>
        <p:nvSpPr>
          <p:cNvPr id="516" name="文本框 3"/>
          <p:cNvSpPr txBox="1"/>
          <p:nvPr/>
        </p:nvSpPr>
        <p:spPr>
          <a:xfrm>
            <a:off x="1073150" y="953135"/>
            <a:ext cx="10935335" cy="1783715"/>
          </a:xfrm>
          <a:prstGeom prst="rect">
            <a:avLst/>
          </a:prstGeom>
          <a:noFill/>
        </p:spPr>
        <p:txBody>
          <a:bodyPr wrap="square" rtlCol="0">
            <a:spAutoFit/>
          </a:bodyPr>
          <a:p>
            <a:pPr>
              <a:lnSpc>
                <a:spcPct val="110000"/>
              </a:lnSpc>
            </a:pP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情形</a:t>
            </a:r>
            <a:r>
              <a:rPr lang="en-US" altLang="zh-CN" sz="2000" b="1">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：缴费凭证参保单位</a:t>
            </a:r>
            <a:endPar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r>
              <a:rPr lang="zh-CN" altLang="en-US" sz="2000" b="1">
                <a:latin typeface="微软雅黑" panose="020B0503020204020204" charset="-122"/>
                <a:ea typeface="微软雅黑" panose="020B0503020204020204" charset="-122"/>
                <a:cs typeface="微软雅黑" panose="020B0503020204020204" charset="-122"/>
                <a:sym typeface="+mn-ea"/>
              </a:rPr>
              <a:t>点击</a:t>
            </a:r>
            <a:r>
              <a:rPr lang="en-US" altLang="zh-CN" sz="2000" b="1">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上传缴费凭证</a:t>
            </a:r>
            <a:r>
              <a:rPr lang="en-US" altLang="zh-CN" sz="2000" b="1">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模块最右侧【新增】按钮，增加一条缴费凭证信息，</a:t>
            </a:r>
            <a:r>
              <a:rPr lang="zh-CN" altLang="en-US" sz="2000" b="1">
                <a:latin typeface="微软雅黑" panose="020B0503020204020204" charset="-122"/>
                <a:ea typeface="微软雅黑" panose="020B0503020204020204" charset="-122"/>
                <a:cs typeface="微软雅黑" panose="020B0503020204020204" charset="-122"/>
                <a:sym typeface="+mn-ea"/>
              </a:rPr>
              <a:t>在【操作】栏中可进行编辑、确认、删除、</a:t>
            </a:r>
            <a:r>
              <a:rPr lang="zh-CN" altLang="en-US" sz="2000" b="1">
                <a:latin typeface="微软雅黑" panose="020B0503020204020204" charset="-122"/>
                <a:ea typeface="微软雅黑" panose="020B0503020204020204" charset="-122"/>
                <a:cs typeface="微软雅黑" panose="020B0503020204020204" charset="-122"/>
                <a:sym typeface="+mn-ea"/>
              </a:rPr>
              <a:t>上传缴费凭证图片等操作</a:t>
            </a:r>
            <a:r>
              <a:rPr lang="zh-CN" altLang="en-US" sz="2000" b="1">
                <a:latin typeface="微软雅黑" panose="020B0503020204020204" charset="-122"/>
                <a:ea typeface="微软雅黑" panose="020B0503020204020204" charset="-122"/>
                <a:cs typeface="微软雅黑" panose="020B0503020204020204" charset="-122"/>
                <a:sym typeface="+mn-ea"/>
              </a:rPr>
              <a:t>。</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情形</a:t>
            </a:r>
            <a:r>
              <a:rPr lang="en-US" altLang="zh-CN" sz="2000" b="1">
                <a:solidFill>
                  <a:srgbClr val="C00000"/>
                </a:solidFill>
                <a:latin typeface="微软雅黑" panose="020B0503020204020204" charset="-122"/>
                <a:ea typeface="微软雅黑" panose="020B0503020204020204" charset="-122"/>
                <a:cs typeface="微软雅黑" panose="020B0503020204020204" charset="-122"/>
                <a:sym typeface="+mn-ea"/>
              </a:rPr>
              <a:t>2</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rPr>
              <a:t>：委托代扣单位，部分代扣成功，部分代扣失败</a:t>
            </a:r>
            <a:endPar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mn-ea"/>
            </a:endParaRPr>
          </a:p>
          <a:p>
            <a:pPr>
              <a:lnSpc>
                <a:spcPct val="110000"/>
              </a:lnSpc>
            </a:pPr>
            <a:r>
              <a:rPr lang="zh-CN" altLang="en-US" sz="2000" b="1">
                <a:latin typeface="微软雅黑" panose="020B0503020204020204" charset="-122"/>
                <a:ea typeface="微软雅黑" panose="020B0503020204020204" charset="-122"/>
                <a:cs typeface="微软雅黑" panose="020B0503020204020204" charset="-122"/>
                <a:sym typeface="+mn-ea"/>
              </a:rPr>
              <a:t>系统依据代扣成功金额，已生成一条代扣资金信息；点击右侧【新增】，同上补充缴费凭证信息。</a:t>
            </a: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pic>
        <p:nvPicPr>
          <p:cNvPr id="518" name="图片 5"/>
          <p:cNvPicPr>
            <a:picLocks noChangeAspect="1"/>
          </p:cNvPicPr>
          <p:nvPr/>
        </p:nvPicPr>
        <p:blipFill>
          <a:blip r:embed="rId1"/>
          <a:stretch>
            <a:fillRect/>
          </a:stretch>
        </p:blipFill>
        <p:spPr>
          <a:xfrm>
            <a:off x="2231390" y="2790825"/>
            <a:ext cx="9692640" cy="3912870"/>
          </a:xfrm>
          <a:prstGeom prst="rect">
            <a:avLst/>
          </a:prstGeom>
        </p:spPr>
      </p:pic>
      <p:sp>
        <p:nvSpPr>
          <p:cNvPr id="519" name="矩形 6"/>
          <p:cNvSpPr/>
          <p:nvPr/>
        </p:nvSpPr>
        <p:spPr>
          <a:xfrm>
            <a:off x="2571115" y="4325620"/>
            <a:ext cx="9211310" cy="488950"/>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0" name="左箭头 7"/>
          <p:cNvSpPr/>
          <p:nvPr/>
        </p:nvSpPr>
        <p:spPr>
          <a:xfrm rot="17700000">
            <a:off x="11357610" y="3056890"/>
            <a:ext cx="434975"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11141710" y="2990215"/>
            <a:ext cx="462280" cy="368300"/>
          </a:xfrm>
          <a:prstGeom prst="rect">
            <a:avLst/>
          </a:prstGeom>
          <a:noFill/>
        </p:spPr>
        <p:txBody>
          <a:bodyPr wrap="square" rtlCol="0">
            <a:spAutoFit/>
          </a:bodyPr>
          <a:p>
            <a:r>
              <a:rPr lang="zh-CN" altLang="en-US" b="1">
                <a:solidFill>
                  <a:srgbClr val="FF0000"/>
                </a:solidFill>
              </a:rPr>
              <a:t>①</a:t>
            </a:r>
            <a:endParaRPr lang="zh-CN" altLang="en-US" b="1">
              <a:solidFill>
                <a:srgbClr val="FF0000"/>
              </a:solidFill>
            </a:endParaRPr>
          </a:p>
        </p:txBody>
      </p:sp>
      <p:sp>
        <p:nvSpPr>
          <p:cNvPr id="2" name="文本框 1"/>
          <p:cNvSpPr txBox="1"/>
          <p:nvPr/>
        </p:nvSpPr>
        <p:spPr>
          <a:xfrm>
            <a:off x="10911205" y="4028440"/>
            <a:ext cx="462280" cy="368300"/>
          </a:xfrm>
          <a:prstGeom prst="rect">
            <a:avLst/>
          </a:prstGeom>
          <a:noFill/>
        </p:spPr>
        <p:txBody>
          <a:bodyPr wrap="square" rtlCol="0">
            <a:spAutoFit/>
          </a:bodyPr>
          <a:p>
            <a:r>
              <a:rPr lang="zh-CN" altLang="en-US" b="1">
                <a:solidFill>
                  <a:srgbClr val="FF0000"/>
                </a:solidFill>
              </a:rPr>
              <a:t>②</a:t>
            </a:r>
            <a:endParaRPr lang="zh-CN" altLang="en-US" b="1">
              <a:solidFill>
                <a:srgbClr val="FF0000"/>
              </a:solidFill>
            </a:endParaRPr>
          </a:p>
        </p:txBody>
      </p:sp>
      <p:pic>
        <p:nvPicPr>
          <p:cNvPr id="498" name="图片 1"/>
          <p:cNvPicPr>
            <a:picLocks noChangeAspect="1"/>
          </p:cNvPicPr>
          <p:nvPr/>
        </p:nvPicPr>
        <p:blipFill>
          <a:blip r:embed="rId2"/>
          <a:srcRect b="25066"/>
          <a:stretch>
            <a:fillRect/>
          </a:stretch>
        </p:blipFill>
        <p:spPr>
          <a:xfrm>
            <a:off x="497205" y="2816225"/>
            <a:ext cx="1734185" cy="3790950"/>
          </a:xfrm>
          <a:prstGeom prst="rect">
            <a:avLst/>
          </a:prstGeom>
        </p:spPr>
      </p:pic>
      <p:sp>
        <p:nvSpPr>
          <p:cNvPr id="3" name="圆角矩形 17"/>
          <p:cNvSpPr/>
          <p:nvPr/>
        </p:nvSpPr>
        <p:spPr>
          <a:xfrm>
            <a:off x="3742690" y="4028440"/>
            <a:ext cx="1266190" cy="3175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2"/>
          <p:cNvSpPr txBox="1"/>
          <p:nvPr>
            <p:custDataLst>
              <p:tags r:id="rId3"/>
            </p:custDataLst>
          </p:nvPr>
        </p:nvSpPr>
        <p:spPr>
          <a:xfrm>
            <a:off x="944880" y="217170"/>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（五）上传缴费凭证</a:t>
            </a:r>
            <a:endParaRPr kumimoji="1" lang="zh-CN" altLang="en-US" sz="3000" b="1" dirty="0">
              <a:solidFill>
                <a:srgbClr val="004AAD"/>
              </a:solidFill>
              <a:highlight>
                <a:srgbClr val="FFFF00"/>
              </a:highlight>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0" name="图片 5"/>
          <p:cNvPicPr>
            <a:picLocks noChangeAspect="1"/>
          </p:cNvPicPr>
          <p:nvPr>
            <p:custDataLst>
              <p:tags r:id="rId1"/>
            </p:custDataLst>
          </p:nvPr>
        </p:nvPicPr>
        <p:blipFill>
          <a:blip r:embed="rId2"/>
          <a:srcRect t="9271"/>
          <a:stretch>
            <a:fillRect/>
          </a:stretch>
        </p:blipFill>
        <p:spPr>
          <a:xfrm>
            <a:off x="1212850" y="2416175"/>
            <a:ext cx="8456930" cy="4154170"/>
          </a:xfrm>
          <a:prstGeom prst="rect">
            <a:avLst/>
          </a:prstGeom>
        </p:spPr>
      </p:pic>
      <p:sp>
        <p:nvSpPr>
          <p:cNvPr id="398" name="文本框 1"/>
          <p:cNvSpPr txBox="1"/>
          <p:nvPr>
            <p:custDataLst>
              <p:tags r:id="rId3"/>
            </p:custDataLst>
          </p:nvPr>
        </p:nvSpPr>
        <p:spPr>
          <a:xfrm>
            <a:off x="993140" y="239395"/>
            <a:ext cx="7029450" cy="792480"/>
          </a:xfrm>
          <a:prstGeom prst="rect">
            <a:avLst/>
          </a:prstGeom>
          <a:noFill/>
        </p:spPr>
        <p:txBody>
          <a:bodyPr wrap="square" rtlCol="0">
            <a:noAutofit/>
          </a:bodyPr>
          <a:p>
            <a:pPr algn="l"/>
            <a:r>
              <a:rPr kumimoji="1" lang="zh-CN" altLang="en-US" sz="3200" b="1" dirty="0">
                <a:solidFill>
                  <a:srgbClr val="004AAD"/>
                </a:solidFill>
                <a:latin typeface="微软雅黑" panose="020B0503020204020204" charset="-122"/>
                <a:ea typeface="微软雅黑" panose="020B0503020204020204" charset="-122"/>
              </a:rPr>
              <a:t>（一）登录上海工会网上工作平台</a:t>
            </a:r>
            <a:endParaRPr kumimoji="1" lang="zh-CN" altLang="en-US" sz="3200" b="1" dirty="0">
              <a:solidFill>
                <a:srgbClr val="004AAD"/>
              </a:solidFill>
              <a:latin typeface="微软雅黑" panose="020B0503020204020204" charset="-122"/>
              <a:ea typeface="微软雅黑" panose="020B0503020204020204" charset="-122"/>
            </a:endParaRPr>
          </a:p>
        </p:txBody>
      </p:sp>
      <p:sp>
        <p:nvSpPr>
          <p:cNvPr id="401" name="文本框 10"/>
          <p:cNvSpPr txBox="1"/>
          <p:nvPr>
            <p:custDataLst>
              <p:tags r:id="rId4"/>
            </p:custDataLst>
          </p:nvPr>
        </p:nvSpPr>
        <p:spPr>
          <a:xfrm>
            <a:off x="1212850" y="1217295"/>
            <a:ext cx="10248900" cy="1166495"/>
          </a:xfrm>
          <a:prstGeom prst="rect">
            <a:avLst/>
          </a:prstGeom>
          <a:noFill/>
        </p:spPr>
        <p:txBody>
          <a:bodyPr wrap="square">
            <a:noAutofit/>
          </a:bodyPr>
          <a:p>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如无账号（或</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忘记账号</a:t>
            </a: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密码）：</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a:p>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已建会单位：</a:t>
            </a: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请联系本单位工会或上级工会，通过管理员账号进行派发或找回账号密码</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a:p>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未建会单位：可点击</a:t>
            </a:r>
            <a:r>
              <a:rPr lang="zh-CN" altLang="en-US" sz="2000" b="1" dirty="0">
                <a:solidFill>
                  <a:srgbClr val="C0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【企业注册】</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，进行新账号注册。</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a:p>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 </a:t>
            </a: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                    </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p:txBody>
      </p:sp>
      <p:sp>
        <p:nvSpPr>
          <p:cNvPr id="409" name="矩形 11"/>
          <p:cNvSpPr/>
          <p:nvPr>
            <p:custDataLst>
              <p:tags r:id="rId5"/>
            </p:custDataLst>
          </p:nvPr>
        </p:nvSpPr>
        <p:spPr>
          <a:xfrm>
            <a:off x="6068060" y="5350510"/>
            <a:ext cx="1186180" cy="383540"/>
          </a:xfrm>
          <a:prstGeom prst="rect">
            <a:avLst/>
          </a:prstGeom>
          <a:noFill/>
          <a:ln w="28575" cmpd="sng">
            <a:solidFill>
              <a:srgbClr val="3C8C93"/>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410" name="上箭头 12"/>
          <p:cNvSpPr/>
          <p:nvPr>
            <p:custDataLst>
              <p:tags r:id="rId6"/>
            </p:custDataLst>
          </p:nvPr>
        </p:nvSpPr>
        <p:spPr>
          <a:xfrm rot="16980000">
            <a:off x="8276590" y="4312285"/>
            <a:ext cx="363855" cy="3081655"/>
          </a:xfrm>
          <a:prstGeom prst="upArrow">
            <a:avLst>
              <a:gd name="adj1" fmla="val 50000"/>
              <a:gd name="adj2" fmla="val 97071"/>
            </a:avLst>
          </a:prstGeom>
          <a:solidFill>
            <a:srgbClr val="3C8C93"/>
          </a:solidFill>
          <a:ln>
            <a:solidFill>
              <a:srgbClr val="3C8C93"/>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2" name="文本框 15"/>
          <p:cNvSpPr txBox="1"/>
          <p:nvPr>
            <p:custDataLst>
              <p:tags r:id="rId7"/>
            </p:custDataLst>
          </p:nvPr>
        </p:nvSpPr>
        <p:spPr>
          <a:xfrm>
            <a:off x="10031095" y="5185410"/>
            <a:ext cx="2043430" cy="1341755"/>
          </a:xfrm>
          <a:prstGeom prst="rect">
            <a:avLst/>
          </a:prstGeom>
          <a:noFill/>
          <a:ln w="28575">
            <a:solidFill>
              <a:srgbClr val="3C8C93"/>
            </a:solidFill>
          </a:ln>
        </p:spPr>
        <p:txBody>
          <a:bodyPr wrap="square" rtlCol="0">
            <a:noAutofit/>
          </a:bodyPr>
          <a:p>
            <a:r>
              <a:rPr lang="zh-CN" altLang="en-US" dirty="0" smtClean="0">
                <a:latin typeface="微软雅黑" panose="020B0503020204020204" charset="-122"/>
                <a:ea typeface="微软雅黑" panose="020B0503020204020204" charset="-122"/>
              </a:rPr>
              <a:t>若</a:t>
            </a:r>
            <a:r>
              <a:rPr lang="zh-CN" altLang="en-US" dirty="0" smtClean="0">
                <a:solidFill>
                  <a:schemeClr val="tx1"/>
                </a:solidFill>
                <a:latin typeface="微软雅黑" panose="020B0503020204020204" charset="-122"/>
                <a:ea typeface="微软雅黑" panose="020B0503020204020204" charset="-122"/>
              </a:rPr>
              <a:t>为未</a:t>
            </a:r>
            <a:r>
              <a:rPr lang="zh-CN" altLang="en-US" dirty="0">
                <a:latin typeface="微软雅黑" panose="020B0503020204020204" charset="-122"/>
                <a:ea typeface="微软雅黑" panose="020B0503020204020204" charset="-122"/>
              </a:rPr>
              <a:t>建会单位且无登录帐号，点击【企业注册】进行注册。</a:t>
            </a:r>
            <a:endParaRPr lang="zh-CN" altLang="en-US"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44880" y="303530"/>
            <a:ext cx="10134600" cy="553085"/>
          </a:xfrm>
          <a:prstGeom prst="rect">
            <a:avLst/>
          </a:prstGeom>
          <a:noFill/>
        </p:spPr>
        <p:txBody>
          <a:bodyPr wrap="square" rtlCol="0">
            <a:spAutoFit/>
          </a:bodyPr>
          <a:p>
            <a:pPr algn="l">
              <a:buClrTx/>
              <a:buSzTx/>
              <a:buFontTx/>
            </a:pPr>
            <a:r>
              <a:rPr kumimoji="1" lang="zh-CN" altLang="en-US" sz="3000" b="1" dirty="0">
                <a:solidFill>
                  <a:srgbClr val="004AAD"/>
                </a:solidFill>
                <a:latin typeface="微软雅黑" panose="020B0503020204020204" charset="-122"/>
                <a:ea typeface="微软雅黑" panose="020B0503020204020204" charset="-122"/>
                <a:sym typeface="+mn-ea"/>
              </a:rPr>
              <a:t>（五）上传缴费凭证</a:t>
            </a:r>
            <a:endParaRPr kumimoji="1" lang="zh-CN" altLang="en-US" sz="3000" b="1" dirty="0">
              <a:solidFill>
                <a:srgbClr val="004AAD"/>
              </a:solidFill>
              <a:highlight>
                <a:srgbClr val="FFFF00"/>
              </a:highlight>
              <a:latin typeface="微软雅黑" panose="020B0503020204020204" charset="-122"/>
              <a:ea typeface="微软雅黑" panose="020B0503020204020204" charset="-122"/>
              <a:sym typeface="+mn-ea"/>
            </a:endParaRPr>
          </a:p>
        </p:txBody>
      </p:sp>
      <p:sp>
        <p:nvSpPr>
          <p:cNvPr id="507" name="文本框 3"/>
          <p:cNvSpPr txBox="1"/>
          <p:nvPr>
            <p:custDataLst>
              <p:tags r:id="rId2"/>
            </p:custDataLst>
          </p:nvPr>
        </p:nvSpPr>
        <p:spPr>
          <a:xfrm>
            <a:off x="1050290" y="1037590"/>
            <a:ext cx="10661650" cy="798830"/>
          </a:xfrm>
          <a:prstGeom prst="rect">
            <a:avLst/>
          </a:prstGeom>
          <a:noFill/>
        </p:spPr>
        <p:txBody>
          <a:bodyPr wrap="square" rtlCol="0">
            <a:spAutoFit/>
          </a:bodyPr>
          <a:p>
            <a:r>
              <a:rPr lang="zh-CN" sz="2000" b="1">
                <a:solidFill>
                  <a:srgbClr val="C00000"/>
                </a:solidFill>
                <a:latin typeface="微软雅黑" panose="020B0503020204020204" charset="-122"/>
                <a:ea typeface="微软雅黑" panose="020B0503020204020204" charset="-122"/>
                <a:cs typeface="微软雅黑" panose="020B0503020204020204" charset="-122"/>
              </a:rPr>
              <a:t>情形</a:t>
            </a:r>
            <a:r>
              <a:rPr lang="en-US" altLang="zh-CN" sz="2000" b="1">
                <a:solidFill>
                  <a:srgbClr val="C00000"/>
                </a:solidFill>
                <a:latin typeface="微软雅黑" panose="020B0503020204020204" charset="-122"/>
                <a:ea typeface="微软雅黑" panose="020B0503020204020204" charset="-122"/>
                <a:cs typeface="微软雅黑" panose="020B0503020204020204" charset="-122"/>
              </a:rPr>
              <a:t>3</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：委托代扣单位，参保人员全部代扣成功</a:t>
            </a:r>
            <a:endParaRPr lang="en-US" altLang="zh-CN" sz="2000" b="1">
              <a:solidFill>
                <a:srgbClr val="C00000"/>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000" b="1">
                <a:latin typeface="微软雅黑" panose="020B0503020204020204" charset="-122"/>
                <a:ea typeface="微软雅黑" panose="020B0503020204020204" charset="-122"/>
                <a:cs typeface="微软雅黑" panose="020B0503020204020204" charset="-122"/>
              </a:rPr>
              <a:t>系统自动生成凭证信息、电子票据信息，信息确定无误后，直接点击【提交审核】即可。</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509" name="图片 4"/>
          <p:cNvPicPr>
            <a:picLocks noChangeAspect="1"/>
          </p:cNvPicPr>
          <p:nvPr>
            <p:custDataLst>
              <p:tags r:id="rId3"/>
            </p:custDataLst>
          </p:nvPr>
        </p:nvPicPr>
        <p:blipFill>
          <a:blip r:embed="rId4"/>
          <a:stretch>
            <a:fillRect/>
          </a:stretch>
        </p:blipFill>
        <p:spPr>
          <a:xfrm>
            <a:off x="2155825" y="2169160"/>
            <a:ext cx="9937115" cy="3853180"/>
          </a:xfrm>
          <a:prstGeom prst="rect">
            <a:avLst/>
          </a:prstGeom>
        </p:spPr>
      </p:pic>
      <p:sp>
        <p:nvSpPr>
          <p:cNvPr id="510" name="矩形 5"/>
          <p:cNvSpPr/>
          <p:nvPr>
            <p:custDataLst>
              <p:tags r:id="rId5"/>
            </p:custDataLst>
          </p:nvPr>
        </p:nvSpPr>
        <p:spPr>
          <a:xfrm>
            <a:off x="10353040" y="4984750"/>
            <a:ext cx="728980" cy="23622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11" name="矩形 6"/>
          <p:cNvSpPr/>
          <p:nvPr>
            <p:custDataLst>
              <p:tags r:id="rId6"/>
            </p:custDataLst>
          </p:nvPr>
        </p:nvSpPr>
        <p:spPr>
          <a:xfrm>
            <a:off x="10932795" y="4113530"/>
            <a:ext cx="807085" cy="38989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12" name="矩形 7"/>
          <p:cNvSpPr/>
          <p:nvPr>
            <p:custDataLst>
              <p:tags r:id="rId7"/>
            </p:custDataLst>
          </p:nvPr>
        </p:nvSpPr>
        <p:spPr>
          <a:xfrm>
            <a:off x="10937240" y="2501900"/>
            <a:ext cx="807085" cy="38989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13" name="矩形 9"/>
          <p:cNvSpPr/>
          <p:nvPr>
            <p:custDataLst>
              <p:tags r:id="rId8"/>
            </p:custDataLst>
          </p:nvPr>
        </p:nvSpPr>
        <p:spPr>
          <a:xfrm>
            <a:off x="10982325" y="5643880"/>
            <a:ext cx="1026160" cy="378460"/>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14" name="左箭头 10"/>
          <p:cNvSpPr/>
          <p:nvPr>
            <p:custDataLst>
              <p:tags r:id="rId9"/>
            </p:custDataLst>
          </p:nvPr>
        </p:nvSpPr>
        <p:spPr>
          <a:xfrm rot="7440000">
            <a:off x="10799445" y="5939790"/>
            <a:ext cx="377825"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98" name="图片 1"/>
          <p:cNvPicPr>
            <a:picLocks noChangeAspect="1"/>
          </p:cNvPicPr>
          <p:nvPr>
            <p:custDataLst>
              <p:tags r:id="rId10"/>
            </p:custDataLst>
          </p:nvPr>
        </p:nvPicPr>
        <p:blipFill>
          <a:blip r:embed="rId11"/>
          <a:srcRect b="18916"/>
          <a:stretch>
            <a:fillRect/>
          </a:stretch>
        </p:blipFill>
        <p:spPr>
          <a:xfrm>
            <a:off x="421640" y="2211705"/>
            <a:ext cx="1734185" cy="4102100"/>
          </a:xfrm>
          <a:prstGeom prst="rect">
            <a:avLst/>
          </a:prstGeom>
        </p:spPr>
      </p:pic>
      <p:sp>
        <p:nvSpPr>
          <p:cNvPr id="40" name="圆角矩形 17"/>
          <p:cNvSpPr/>
          <p:nvPr>
            <p:custDataLst>
              <p:tags r:id="rId12"/>
            </p:custDataLst>
          </p:nvPr>
        </p:nvSpPr>
        <p:spPr>
          <a:xfrm>
            <a:off x="3728085" y="3433445"/>
            <a:ext cx="1235710" cy="25781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圆角矩形 17"/>
          <p:cNvSpPr/>
          <p:nvPr>
            <p:custDataLst>
              <p:tags r:id="rId13"/>
            </p:custDataLst>
          </p:nvPr>
        </p:nvSpPr>
        <p:spPr>
          <a:xfrm>
            <a:off x="5315585" y="4922520"/>
            <a:ext cx="1430655" cy="25781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7"/>
          <p:cNvSpPr/>
          <p:nvPr>
            <p:custDataLst>
              <p:tags r:id="rId14"/>
            </p:custDataLst>
          </p:nvPr>
        </p:nvSpPr>
        <p:spPr>
          <a:xfrm>
            <a:off x="3453765" y="4911090"/>
            <a:ext cx="1235710" cy="25781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515" name=""/>
        <p:cNvGrpSpPr/>
        <p:nvPr/>
      </p:nvGrpSpPr>
      <p:grpSpPr>
        <a:xfrm>
          <a:off x="0" y="0"/>
          <a:ext cx="0" cy="0"/>
          <a:chOff x="0" y="0"/>
          <a:chExt cx="0" cy="0"/>
        </a:xfrm>
      </p:grpSpPr>
      <p:sp>
        <p:nvSpPr>
          <p:cNvPr id="516" name="文本框 3"/>
          <p:cNvSpPr txBox="1"/>
          <p:nvPr/>
        </p:nvSpPr>
        <p:spPr>
          <a:xfrm>
            <a:off x="1050290" y="962025"/>
            <a:ext cx="10661650" cy="1014730"/>
          </a:xfrm>
          <a:prstGeom prst="rect">
            <a:avLst/>
          </a:prstGeom>
          <a:noFill/>
        </p:spPr>
        <p:txBody>
          <a:bodyPr wrap="square" rtlCol="0">
            <a:spAutoFit/>
          </a:bodyPr>
          <a:p>
            <a:pPr marL="342900" indent="-342900">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sym typeface="+mn-ea"/>
              </a:rPr>
              <a:t>缴费凭证金额应等于保费金额，</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如需退多余款，在</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退款信息填报</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区域，点击右侧【新增】按钮，即可生成一条退款信息，</a:t>
            </a:r>
            <a:r>
              <a:rPr lang="zh-CN" altLang="en-US" sz="2000" b="1">
                <a:latin typeface="微软雅黑" panose="020B0503020204020204" charset="-122"/>
                <a:ea typeface="微软雅黑" panose="020B0503020204020204" charset="-122"/>
                <a:cs typeface="微软雅黑" panose="020B0503020204020204" charset="-122"/>
                <a:sym typeface="+mn-ea"/>
              </a:rPr>
              <a:t>在【操作】栏可进行编辑、确认、删除。</a:t>
            </a:r>
            <a:endParaRPr lang="zh-CN" altLang="en-US" sz="2000" b="1">
              <a:latin typeface="微软雅黑" panose="020B0503020204020204" charset="-122"/>
              <a:ea typeface="微软雅黑" panose="020B0503020204020204" charset="-122"/>
              <a:cs typeface="微软雅黑" panose="020B0503020204020204" charset="-122"/>
              <a:sym typeface="+mn-ea"/>
            </a:endParaRPr>
          </a:p>
          <a:p>
            <a:pPr marL="342900" indent="-342900">
              <a:buFont typeface="Arial" panose="020B0604020202020204" pitchFamily="34" charset="0"/>
              <a:buChar char="•"/>
            </a:pP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如缴费单位与退款帐户不一致，在【操作】栏点击</a:t>
            </a: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上传附件</a:t>
            </a: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上传情况说明</a:t>
            </a:r>
            <a:r>
              <a:rPr lang="zh-CN" altLang="en-US" sz="2000" b="1">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17" name="文本框 1"/>
          <p:cNvSpPr txBox="1"/>
          <p:nvPr/>
        </p:nvSpPr>
        <p:spPr>
          <a:xfrm>
            <a:off x="993140" y="287020"/>
            <a:ext cx="9544050" cy="521970"/>
          </a:xfrm>
          <a:prstGeom prst="rect">
            <a:avLst/>
          </a:prstGeom>
          <a:noFill/>
        </p:spPr>
        <p:txBody>
          <a:bodyPr wrap="square" rtlCol="0">
            <a:spAutoFit/>
          </a:bodyPr>
          <a:p>
            <a:pPr algn="l">
              <a:buClrTx/>
              <a:buSzTx/>
              <a:buFontTx/>
            </a:pPr>
            <a:r>
              <a:rPr lang="zh-CN" sz="2800" b="1">
                <a:solidFill>
                  <a:srgbClr val="004AAD">
                    <a:alpha val="100000"/>
                  </a:srgbClr>
                </a:solidFill>
                <a:latin typeface="微软雅黑" panose="020B0503020204020204" charset="-122"/>
                <a:ea typeface="微软雅黑" panose="020B0503020204020204" charset="-122"/>
                <a:cs typeface="+mn-cs"/>
                <a:sym typeface="思源黑体 CN Normal"/>
              </a:rPr>
              <a:t>（五）上传缴费凭证（退多余款）</a:t>
            </a:r>
            <a:r>
              <a:rPr lang="en-US" altLang="zh-CN" sz="2300" b="1">
                <a:solidFill>
                  <a:srgbClr val="004AAD">
                    <a:alpha val="100000"/>
                  </a:srgbClr>
                </a:solidFill>
                <a:latin typeface="微软雅黑" panose="020B0503020204020204" charset="-122"/>
                <a:ea typeface="微软雅黑" panose="020B0503020204020204" charset="-122"/>
                <a:cs typeface="+mn-cs"/>
                <a:sym typeface="思源黑体 CN Normal"/>
              </a:rPr>
              <a:t> </a:t>
            </a:r>
            <a:r>
              <a:rPr lang="zh-CN" altLang="en-US" sz="2300" b="1">
                <a:solidFill>
                  <a:srgbClr val="FF0000">
                    <a:alpha val="100000"/>
                  </a:srgbClr>
                </a:solidFill>
                <a:highlight>
                  <a:srgbClr val="FFFF00"/>
                </a:highlight>
                <a:latin typeface="微软雅黑" panose="020B0503020204020204" charset="-122"/>
                <a:ea typeface="微软雅黑" panose="020B0503020204020204" charset="-122"/>
                <a:cs typeface="+mn-cs"/>
                <a:sym typeface="思源黑体 CN Normal"/>
              </a:rPr>
              <a:t>不涉及退多余款，忽略此步</a:t>
            </a:r>
            <a:endParaRPr lang="zh-CN" altLang="en-US" sz="2300" b="1">
              <a:solidFill>
                <a:srgbClr val="FF0000">
                  <a:alpha val="100000"/>
                </a:srgbClr>
              </a:solidFill>
              <a:highlight>
                <a:srgbClr val="FFFF00"/>
              </a:highlight>
              <a:latin typeface="微软雅黑" panose="020B0503020204020204" charset="-122"/>
              <a:ea typeface="微软雅黑" panose="020B0503020204020204" charset="-122"/>
              <a:cs typeface="+mn-cs"/>
              <a:sym typeface="思源黑体 CN Normal"/>
            </a:endParaRPr>
          </a:p>
        </p:txBody>
      </p:sp>
      <p:pic>
        <p:nvPicPr>
          <p:cNvPr id="518" name="图片 5"/>
          <p:cNvPicPr>
            <a:picLocks noChangeAspect="1"/>
          </p:cNvPicPr>
          <p:nvPr/>
        </p:nvPicPr>
        <p:blipFill>
          <a:blip r:embed="rId1"/>
          <a:stretch>
            <a:fillRect/>
          </a:stretch>
        </p:blipFill>
        <p:spPr>
          <a:xfrm>
            <a:off x="2452370" y="2214880"/>
            <a:ext cx="9351645" cy="3775075"/>
          </a:xfrm>
          <a:prstGeom prst="rect">
            <a:avLst/>
          </a:prstGeom>
        </p:spPr>
      </p:pic>
      <p:sp>
        <p:nvSpPr>
          <p:cNvPr id="520" name="左箭头 7"/>
          <p:cNvSpPr/>
          <p:nvPr/>
        </p:nvSpPr>
        <p:spPr>
          <a:xfrm rot="17700000">
            <a:off x="11292840" y="4342765"/>
            <a:ext cx="434975"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1" name="矩形 8"/>
          <p:cNvSpPr/>
          <p:nvPr/>
        </p:nvSpPr>
        <p:spPr>
          <a:xfrm>
            <a:off x="3067050" y="5166360"/>
            <a:ext cx="8589645" cy="488950"/>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2" name="左箭头 10"/>
          <p:cNvSpPr/>
          <p:nvPr/>
        </p:nvSpPr>
        <p:spPr>
          <a:xfrm rot="5400000">
            <a:off x="11102340" y="5554345"/>
            <a:ext cx="354330"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3" name="文本框 9"/>
          <p:cNvSpPr txBox="1"/>
          <p:nvPr/>
        </p:nvSpPr>
        <p:spPr>
          <a:xfrm>
            <a:off x="9251950" y="5852795"/>
            <a:ext cx="2552065" cy="645160"/>
          </a:xfrm>
          <a:prstGeom prst="rect">
            <a:avLst/>
          </a:prstGeom>
          <a:noFill/>
        </p:spPr>
        <p:txBody>
          <a:bodyPr wrap="square" rtlCol="0">
            <a:spAutoFit/>
          </a:bodyPr>
          <a:p>
            <a:r>
              <a:rPr lang="zh-CN" altLang="en-US">
                <a:solidFill>
                  <a:srgbClr val="FF0000"/>
                </a:solidFill>
                <a:highlight>
                  <a:srgbClr val="FFFF00"/>
                </a:highlight>
              </a:rPr>
              <a:t>缴费单位与退款账号不一致，须上传情况说明</a:t>
            </a:r>
            <a:endParaRPr lang="zh-CN" altLang="en-US">
              <a:solidFill>
                <a:srgbClr val="FF0000"/>
              </a:solidFill>
              <a:highlight>
                <a:srgbClr val="FFFF00"/>
              </a:highlight>
            </a:endParaRPr>
          </a:p>
        </p:txBody>
      </p:sp>
      <p:pic>
        <p:nvPicPr>
          <p:cNvPr id="498" name="图片 1"/>
          <p:cNvPicPr>
            <a:picLocks noChangeAspect="1"/>
          </p:cNvPicPr>
          <p:nvPr/>
        </p:nvPicPr>
        <p:blipFill>
          <a:blip r:embed="rId2"/>
          <a:srcRect b="19229"/>
          <a:stretch>
            <a:fillRect/>
          </a:stretch>
        </p:blipFill>
        <p:spPr>
          <a:xfrm>
            <a:off x="748665" y="2141220"/>
            <a:ext cx="1734185" cy="4086225"/>
          </a:xfrm>
          <a:prstGeom prst="rect">
            <a:avLst/>
          </a:prstGeom>
        </p:spPr>
      </p:pic>
      <p:sp>
        <p:nvSpPr>
          <p:cNvPr id="40" name="圆角矩形 17"/>
          <p:cNvSpPr/>
          <p:nvPr/>
        </p:nvSpPr>
        <p:spPr>
          <a:xfrm>
            <a:off x="4117975" y="3438525"/>
            <a:ext cx="1029335" cy="25781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524" name=""/>
        <p:cNvGrpSpPr/>
        <p:nvPr/>
      </p:nvGrpSpPr>
      <p:grpSpPr>
        <a:xfrm>
          <a:off x="0" y="0"/>
          <a:ext cx="0" cy="0"/>
          <a:chOff x="0" y="0"/>
          <a:chExt cx="0" cy="0"/>
        </a:xfrm>
      </p:grpSpPr>
      <p:sp>
        <p:nvSpPr>
          <p:cNvPr id="525" name="文本框 2"/>
          <p:cNvSpPr txBox="1"/>
          <p:nvPr/>
        </p:nvSpPr>
        <p:spPr>
          <a:xfrm>
            <a:off x="993140" y="255905"/>
            <a:ext cx="9544050" cy="521970"/>
          </a:xfrm>
          <a:prstGeom prst="rect">
            <a:avLst/>
          </a:prstGeom>
          <a:noFill/>
        </p:spPr>
        <p:txBody>
          <a:bodyPr wrap="square" rtlCol="0">
            <a:spAutoFit/>
          </a:bodyPr>
          <a:p>
            <a:pPr algn="l">
              <a:buClrTx/>
              <a:buSzTx/>
              <a:buFontTx/>
            </a:pPr>
            <a:r>
              <a:rPr kumimoji="1" lang="zh-CN" altLang="en-US" sz="2800" b="1" dirty="0">
                <a:solidFill>
                  <a:srgbClr val="004AAD"/>
                </a:solidFill>
                <a:latin typeface="微软雅黑" panose="020B0503020204020204" charset="-122"/>
                <a:ea typeface="微软雅黑" panose="020B0503020204020204" charset="-122"/>
                <a:sym typeface="+mn-ea"/>
              </a:rPr>
              <a:t>（五）上传缴费凭证</a:t>
            </a:r>
            <a:r>
              <a:rPr kumimoji="1" lang="en-US" altLang="zh-CN" sz="2800" b="1" dirty="0">
                <a:solidFill>
                  <a:srgbClr val="004AAD"/>
                </a:solidFill>
                <a:latin typeface="微软雅黑" panose="020B0503020204020204" charset="-122"/>
                <a:ea typeface="微软雅黑" panose="020B0503020204020204" charset="-122"/>
                <a:sym typeface="+mn-ea"/>
              </a:rPr>
              <a:t>--</a:t>
            </a:r>
            <a:r>
              <a:rPr lang="zh-CN" sz="2800" b="1">
                <a:solidFill>
                  <a:srgbClr val="004AAD">
                    <a:alpha val="100000"/>
                  </a:srgbClr>
                </a:solidFill>
                <a:latin typeface="微软雅黑" panose="020B0503020204020204" charset="-122"/>
                <a:ea typeface="微软雅黑" panose="020B0503020204020204" charset="-122"/>
                <a:sym typeface="思源黑体 CN Normal"/>
              </a:rPr>
              <a:t>填报</a:t>
            </a:r>
            <a:r>
              <a:rPr lang="zh-CN" sz="2800" b="1">
                <a:solidFill>
                  <a:srgbClr val="004AAD">
                    <a:alpha val="100000"/>
                  </a:srgbClr>
                </a:solidFill>
                <a:latin typeface="微软雅黑" panose="020B0503020204020204" charset="-122"/>
                <a:ea typeface="微软雅黑" panose="020B0503020204020204" charset="-122"/>
                <a:cs typeface="+mn-cs"/>
                <a:sym typeface="思源黑体 CN Normal"/>
              </a:rPr>
              <a:t>专用收据信息</a:t>
            </a:r>
            <a:endParaRPr lang="zh-CN" sz="28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
        <p:nvSpPr>
          <p:cNvPr id="526" name="文本框 3"/>
          <p:cNvSpPr txBox="1"/>
          <p:nvPr/>
        </p:nvSpPr>
        <p:spPr>
          <a:xfrm>
            <a:off x="1050290" y="962025"/>
            <a:ext cx="10870565" cy="101473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cs typeface="微软雅黑" panose="020B0503020204020204" charset="-122"/>
              </a:rPr>
              <a:t>在</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电子票据信息填报</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区域，点击右侧【新增】，生成一条电子票据信息：</a:t>
            </a:r>
            <a:endParaRPr lang="zh-CN" altLang="en-US" sz="2000" b="1">
              <a:latin typeface="微软雅黑" panose="020B0503020204020204" charset="-122"/>
              <a:ea typeface="微软雅黑" panose="020B0503020204020204" charset="-122"/>
              <a:cs typeface="微软雅黑" panose="020B0503020204020204" charset="-122"/>
            </a:endParaRPr>
          </a:p>
          <a:p>
            <a:r>
              <a:rPr lang="en-US" altLang="zh-CN" sz="2000" b="1">
                <a:latin typeface="微软雅黑" panose="020B0503020204020204" charset="-122"/>
                <a:ea typeface="微软雅黑" panose="020B0503020204020204" charset="-122"/>
                <a:cs typeface="微软雅黑" panose="020B0503020204020204" charset="-122"/>
              </a:rPr>
              <a:t>1</a:t>
            </a:r>
            <a:r>
              <a:rPr lang="zh-CN" altLang="en-US" sz="2000" b="1">
                <a:latin typeface="微软雅黑" panose="020B0503020204020204" charset="-122"/>
                <a:ea typeface="微软雅黑" panose="020B0503020204020204" charset="-122"/>
                <a:cs typeface="微软雅黑" panose="020B0503020204020204" charset="-122"/>
              </a:rPr>
              <a:t>、输入专用收据抬头，系统自动匹配统一信用代码、输入收据金额、备注。</a:t>
            </a:r>
            <a:endParaRPr lang="zh-CN" altLang="en-US" sz="2000" b="1">
              <a:latin typeface="微软雅黑" panose="020B0503020204020204" charset="-122"/>
              <a:ea typeface="微软雅黑" panose="020B0503020204020204" charset="-122"/>
              <a:cs typeface="微软雅黑" panose="020B0503020204020204" charset="-122"/>
            </a:endParaRPr>
          </a:p>
          <a:p>
            <a:r>
              <a:rPr lang="en-US" altLang="zh-CN" sz="2000" b="1">
                <a:latin typeface="微软雅黑" panose="020B0503020204020204" charset="-122"/>
                <a:ea typeface="微软雅黑" panose="020B0503020204020204" charset="-122"/>
                <a:cs typeface="微软雅黑" panose="020B0503020204020204" charset="-122"/>
              </a:rPr>
              <a:t>2</a:t>
            </a:r>
            <a:r>
              <a:rPr lang="zh-CN" altLang="en-US" sz="2000" b="1">
                <a:latin typeface="微软雅黑" panose="020B0503020204020204" charset="-122"/>
                <a:ea typeface="微软雅黑" panose="020B0503020204020204" charset="-122"/>
                <a:cs typeface="微软雅黑" panose="020B0503020204020204" charset="-122"/>
              </a:rPr>
              <a:t>、信息确认无误后，</a:t>
            </a: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点击【提交审核】。</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527" name="图片 1"/>
          <p:cNvPicPr>
            <a:picLocks noChangeAspect="1"/>
          </p:cNvPicPr>
          <p:nvPr/>
        </p:nvPicPr>
        <p:blipFill>
          <a:blip r:embed="rId1"/>
          <a:stretch>
            <a:fillRect/>
          </a:stretch>
        </p:blipFill>
        <p:spPr>
          <a:xfrm>
            <a:off x="2950210" y="2585720"/>
            <a:ext cx="8594090" cy="4140200"/>
          </a:xfrm>
          <a:prstGeom prst="rect">
            <a:avLst/>
          </a:prstGeom>
        </p:spPr>
      </p:pic>
      <p:sp>
        <p:nvSpPr>
          <p:cNvPr id="528" name="矩形 6"/>
          <p:cNvSpPr/>
          <p:nvPr/>
        </p:nvSpPr>
        <p:spPr>
          <a:xfrm>
            <a:off x="2872740" y="5808980"/>
            <a:ext cx="8682355" cy="334010"/>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0" name="左箭头 7"/>
          <p:cNvSpPr/>
          <p:nvPr/>
        </p:nvSpPr>
        <p:spPr>
          <a:xfrm rot="17700000">
            <a:off x="11125200" y="4702175"/>
            <a:ext cx="434975"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98" name="图片 1"/>
          <p:cNvPicPr>
            <a:picLocks noChangeAspect="1"/>
          </p:cNvPicPr>
          <p:nvPr/>
        </p:nvPicPr>
        <p:blipFill>
          <a:blip r:embed="rId2"/>
          <a:srcRect b="22317"/>
          <a:stretch>
            <a:fillRect/>
          </a:stretch>
        </p:blipFill>
        <p:spPr>
          <a:xfrm>
            <a:off x="1014730" y="2592705"/>
            <a:ext cx="1734185" cy="3930015"/>
          </a:xfrm>
          <a:prstGeom prst="rect">
            <a:avLst/>
          </a:prstGeom>
        </p:spPr>
      </p:pic>
      <p:sp>
        <p:nvSpPr>
          <p:cNvPr id="40" name="圆角矩形 17"/>
          <p:cNvSpPr/>
          <p:nvPr/>
        </p:nvSpPr>
        <p:spPr>
          <a:xfrm>
            <a:off x="4360545" y="3495675"/>
            <a:ext cx="1303655" cy="30861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nvSpPr>
        <p:spPr>
          <a:xfrm>
            <a:off x="4245610" y="5535295"/>
            <a:ext cx="1029335" cy="25781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7"/>
          <p:cNvSpPr/>
          <p:nvPr/>
        </p:nvSpPr>
        <p:spPr>
          <a:xfrm>
            <a:off x="5735320" y="5535295"/>
            <a:ext cx="1029335" cy="25781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左箭头 7"/>
          <p:cNvSpPr/>
          <p:nvPr>
            <p:custDataLst>
              <p:tags r:id="rId3"/>
            </p:custDataLst>
          </p:nvPr>
        </p:nvSpPr>
        <p:spPr>
          <a:xfrm rot="17700000">
            <a:off x="11181715" y="6196330"/>
            <a:ext cx="434975" cy="241935"/>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文本框 5"/>
          <p:cNvSpPr txBox="1"/>
          <p:nvPr/>
        </p:nvSpPr>
        <p:spPr>
          <a:xfrm>
            <a:off x="11391265" y="4460240"/>
            <a:ext cx="446405" cy="368300"/>
          </a:xfrm>
          <a:prstGeom prst="rect">
            <a:avLst/>
          </a:prstGeom>
          <a:noFill/>
        </p:spPr>
        <p:txBody>
          <a:bodyPr wrap="square" rtlCol="0">
            <a:spAutoFit/>
          </a:bodyPr>
          <a:p>
            <a:r>
              <a:rPr lang="zh-CN" altLang="en-US" b="1">
                <a:solidFill>
                  <a:srgbClr val="FF0000"/>
                </a:solidFill>
                <a:highlight>
                  <a:srgbClr val="FFFF00"/>
                </a:highlight>
              </a:rPr>
              <a:t>①</a:t>
            </a:r>
            <a:endParaRPr lang="zh-CN" altLang="en-US" b="1">
              <a:solidFill>
                <a:srgbClr val="FF0000"/>
              </a:solidFill>
              <a:highlight>
                <a:srgbClr val="FFFF00"/>
              </a:highlight>
            </a:endParaRPr>
          </a:p>
        </p:txBody>
      </p:sp>
      <p:sp>
        <p:nvSpPr>
          <p:cNvPr id="5" name="文本框 4"/>
          <p:cNvSpPr txBox="1"/>
          <p:nvPr/>
        </p:nvSpPr>
        <p:spPr>
          <a:xfrm>
            <a:off x="11474450" y="6357620"/>
            <a:ext cx="446405" cy="368300"/>
          </a:xfrm>
          <a:prstGeom prst="rect">
            <a:avLst/>
          </a:prstGeom>
          <a:noFill/>
        </p:spPr>
        <p:txBody>
          <a:bodyPr wrap="square" rtlCol="0">
            <a:spAutoFit/>
          </a:bodyPr>
          <a:p>
            <a:r>
              <a:rPr lang="zh-CN" altLang="en-US" b="1">
                <a:solidFill>
                  <a:srgbClr val="FF0000"/>
                </a:solidFill>
                <a:highlight>
                  <a:srgbClr val="FFFF00"/>
                </a:highlight>
              </a:rPr>
              <a:t>②</a:t>
            </a:r>
            <a:endParaRPr lang="zh-CN" altLang="en-US" b="1">
              <a:solidFill>
                <a:srgbClr val="FF0000"/>
              </a:solidFill>
              <a:highlight>
                <a:srgbClr val="FFFF00"/>
              </a:highlight>
            </a:endParaRPr>
          </a:p>
        </p:txBody>
      </p:sp>
      <p:sp>
        <p:nvSpPr>
          <p:cNvPr id="523" name="文本框 9"/>
          <p:cNvSpPr txBox="1"/>
          <p:nvPr/>
        </p:nvSpPr>
        <p:spPr>
          <a:xfrm>
            <a:off x="1143635" y="1940560"/>
            <a:ext cx="10239375" cy="645160"/>
          </a:xfrm>
          <a:prstGeom prst="rect">
            <a:avLst/>
          </a:prstGeom>
          <a:noFill/>
        </p:spPr>
        <p:txBody>
          <a:bodyPr wrap="square" rtlCol="0">
            <a:spAutoFit/>
          </a:bodyPr>
          <a:p>
            <a:r>
              <a:rPr lang="zh-CN" altLang="en-US" b="1">
                <a:solidFill>
                  <a:srgbClr val="C00000"/>
                </a:solidFill>
                <a:latin typeface="微软雅黑" panose="020B0503020204020204" charset="-122"/>
                <a:ea typeface="微软雅黑" panose="020B0503020204020204" charset="-122"/>
              </a:rPr>
              <a:t>（</a:t>
            </a:r>
            <a:r>
              <a:rPr lang="zh-CN" altLang="en-US" b="1">
                <a:solidFill>
                  <a:srgbClr val="C00000"/>
                </a:solidFill>
                <a:latin typeface="微软雅黑" panose="020B0503020204020204" charset="-122"/>
                <a:ea typeface="微软雅黑" panose="020B0503020204020204" charset="-122"/>
                <a:sym typeface="+mn-ea"/>
              </a:rPr>
              <a:t>如票据信息录入错误，请在收到电子票据后，到职保会窗口办理作废或重开）</a:t>
            </a:r>
            <a:endParaRPr lang="zh-CN" altLang="en-US" b="1">
              <a:solidFill>
                <a:srgbClr val="C00000"/>
              </a:solidFill>
              <a:latin typeface="微软雅黑" panose="020B0503020204020204" charset="-122"/>
              <a:ea typeface="微软雅黑" panose="020B0503020204020204" charset="-122"/>
              <a:sym typeface="+mn-ea"/>
            </a:endParaRPr>
          </a:p>
          <a:p>
            <a:r>
              <a:rPr lang="zh-CN" altLang="en-US" b="1">
                <a:solidFill>
                  <a:srgbClr val="C00000"/>
                </a:solidFill>
                <a:latin typeface="微软雅黑" panose="020B0503020204020204" charset="-122"/>
                <a:ea typeface="微软雅黑" panose="020B0503020204020204" charset="-122"/>
                <a:sym typeface="+mn-ea"/>
              </a:rPr>
              <a:t>（如</a:t>
            </a:r>
            <a:r>
              <a:rPr lang="zh-CN" altLang="en-US" b="1">
                <a:solidFill>
                  <a:srgbClr val="C00000"/>
                </a:solidFill>
                <a:latin typeface="微软雅黑" panose="020B0503020204020204" charset="-122"/>
                <a:ea typeface="微软雅黑" panose="020B0503020204020204" charset="-122"/>
              </a:rPr>
              <a:t>专用收据需开多张，生成多条票据信息，注意金额不可超过缴费金额）</a:t>
            </a:r>
            <a:endParaRPr lang="zh-CN" altLang="en-US" b="1">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41" name=""/>
        <p:cNvGrpSpPr/>
        <p:nvPr/>
      </p:nvGrpSpPr>
      <p:grpSpPr>
        <a:xfrm>
          <a:off x="0" y="0"/>
          <a:ext cx="0" cy="0"/>
          <a:chOff x="0" y="0"/>
          <a:chExt cx="0" cy="0"/>
        </a:xfrm>
      </p:grpSpPr>
      <p:sp>
        <p:nvSpPr>
          <p:cNvPr id="76" name="三角形 15"/>
          <p:cNvSpPr/>
          <p:nvPr>
            <p:custDataLst>
              <p:tags r:id="rId2"/>
            </p:custDataLst>
          </p:nvPr>
        </p:nvSpPr>
        <p:spPr>
          <a:xfrm>
            <a:off x="686806"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3" name="文本框 10"/>
          <p:cNvSpPr txBox="1"/>
          <p:nvPr>
            <p:custDataLst>
              <p:tags r:id="rId3"/>
            </p:custDataLst>
          </p:nvPr>
        </p:nvSpPr>
        <p:spPr>
          <a:xfrm>
            <a:off x="977900" y="2624455"/>
            <a:ext cx="234442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选择参保类型</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4" name="矩形: 圆角 13"/>
          <p:cNvSpPr/>
          <p:nvPr>
            <p:custDataLst>
              <p:tags r:id="rId4"/>
            </p:custDataLst>
          </p:nvPr>
        </p:nvSpPr>
        <p:spPr>
          <a:xfrm>
            <a:off x="847090" y="285750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 name="三角形 15"/>
          <p:cNvSpPr/>
          <p:nvPr>
            <p:custDataLst>
              <p:tags r:id="rId5"/>
            </p:custDataLst>
          </p:nvPr>
        </p:nvSpPr>
        <p:spPr>
          <a:xfrm>
            <a:off x="3543850"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3" name="文本框 10"/>
          <p:cNvSpPr txBox="1"/>
          <p:nvPr>
            <p:custDataLst>
              <p:tags r:id="rId6"/>
            </p:custDataLst>
          </p:nvPr>
        </p:nvSpPr>
        <p:spPr>
          <a:xfrm>
            <a:off x="3835400" y="2624455"/>
            <a:ext cx="232727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维护单位信息</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6" name="三角形 15"/>
          <p:cNvSpPr/>
          <p:nvPr>
            <p:custDataLst>
              <p:tags r:id="rId7"/>
            </p:custDataLst>
          </p:nvPr>
        </p:nvSpPr>
        <p:spPr>
          <a:xfrm>
            <a:off x="6400893"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7" name="文本框 10"/>
          <p:cNvSpPr txBox="1"/>
          <p:nvPr>
            <p:custDataLst>
              <p:tags r:id="rId8"/>
            </p:custDataLst>
          </p:nvPr>
        </p:nvSpPr>
        <p:spPr>
          <a:xfrm>
            <a:off x="6692265" y="2624455"/>
            <a:ext cx="230060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选择参保方式</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9" name="三角形 15"/>
          <p:cNvSpPr/>
          <p:nvPr>
            <p:custDataLst>
              <p:tags r:id="rId9"/>
            </p:custDataLst>
          </p:nvPr>
        </p:nvSpPr>
        <p:spPr>
          <a:xfrm>
            <a:off x="9257935" y="3087178"/>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0" name="文本框 10"/>
          <p:cNvSpPr txBox="1"/>
          <p:nvPr>
            <p:custDataLst>
              <p:tags r:id="rId10"/>
            </p:custDataLst>
          </p:nvPr>
        </p:nvSpPr>
        <p:spPr>
          <a:xfrm>
            <a:off x="9549130" y="2624455"/>
            <a:ext cx="2234565"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rPr>
              <a:t>梳理参保名单</a:t>
            </a:r>
            <a:endParaRPr lang="zh-CN" altLang="en-US"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2" name="三角形 15"/>
          <p:cNvSpPr/>
          <p:nvPr>
            <p:custDataLst>
              <p:tags r:id="rId11"/>
            </p:custDataLst>
          </p:nvPr>
        </p:nvSpPr>
        <p:spPr>
          <a:xfrm>
            <a:off x="686806"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5" name="文本框 10"/>
          <p:cNvSpPr txBox="1"/>
          <p:nvPr>
            <p:custDataLst>
              <p:tags r:id="rId12"/>
            </p:custDataLst>
          </p:nvPr>
        </p:nvSpPr>
        <p:spPr>
          <a:xfrm>
            <a:off x="913130" y="3914775"/>
            <a:ext cx="263017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rPr>
              <a:t>（提出代扣申请）</a:t>
            </a:r>
            <a:endParaRPr lang="zh-CN" altLang="en-US" sz="22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7" name="三角形 15"/>
          <p:cNvSpPr/>
          <p:nvPr>
            <p:custDataLst>
              <p:tags r:id="rId13"/>
            </p:custDataLst>
          </p:nvPr>
        </p:nvSpPr>
        <p:spPr>
          <a:xfrm>
            <a:off x="3543850"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18" name="文本框 10"/>
          <p:cNvSpPr txBox="1"/>
          <p:nvPr>
            <p:custDataLst>
              <p:tags r:id="rId14"/>
            </p:custDataLst>
          </p:nvPr>
        </p:nvSpPr>
        <p:spPr>
          <a:xfrm>
            <a:off x="3846195" y="3914775"/>
            <a:ext cx="2252980" cy="1308735"/>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pPr>
            <a:r>
              <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rPr>
              <a:t>上传缴费凭证</a:t>
            </a:r>
            <a:endParaRPr lang="en-US" altLang="zh-CN" sz="2400" b="1" spc="24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20" name="三角形 15"/>
          <p:cNvSpPr/>
          <p:nvPr>
            <p:custDataLst>
              <p:tags r:id="rId15"/>
            </p:custDataLst>
          </p:nvPr>
        </p:nvSpPr>
        <p:spPr>
          <a:xfrm>
            <a:off x="6400893" y="4377490"/>
            <a:ext cx="340460" cy="395191"/>
          </a:xfrm>
          <a:custGeom>
            <a:avLst/>
            <a:gdLst>
              <a:gd name="connsiteX0" fmla="*/ 0 w 268794"/>
              <a:gd name="connsiteY0" fmla="*/ 0 h 311799"/>
              <a:gd name="connsiteX1" fmla="*/ 268794 w 268794"/>
              <a:gd name="connsiteY1" fmla="*/ 155899 h 311799"/>
              <a:gd name="connsiteX2" fmla="*/ 0 w 268794"/>
              <a:gd name="connsiteY2" fmla="*/ 311799 h 311799"/>
            </a:gdLst>
            <a:ahLst/>
            <a:cxnLst>
              <a:cxn ang="0">
                <a:pos x="connsiteX0" y="connsiteY0"/>
              </a:cxn>
              <a:cxn ang="0">
                <a:pos x="connsiteX1" y="connsiteY1"/>
              </a:cxn>
              <a:cxn ang="0">
                <a:pos x="connsiteX2" y="connsiteY2"/>
              </a:cxn>
            </a:cxnLst>
            <a:rect l="l" t="t" r="r" b="b"/>
            <a:pathLst>
              <a:path w="268794" h="311799">
                <a:moveTo>
                  <a:pt x="0" y="0"/>
                </a:moveTo>
                <a:lnTo>
                  <a:pt x="268794" y="155899"/>
                </a:lnTo>
                <a:lnTo>
                  <a:pt x="0" y="311799"/>
                </a:ln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a:p>
        </p:txBody>
      </p:sp>
      <p:sp>
        <p:nvSpPr>
          <p:cNvPr id="21" name="文本框 10"/>
          <p:cNvSpPr txBox="1"/>
          <p:nvPr>
            <p:custDataLst>
              <p:tags r:id="rId16"/>
            </p:custDataLst>
          </p:nvPr>
        </p:nvSpPr>
        <p:spPr>
          <a:xfrm>
            <a:off x="6692255" y="3914690"/>
            <a:ext cx="1992859" cy="1308719"/>
          </a:xfrm>
          <a:prstGeom prst="rect">
            <a:avLst/>
          </a:prstGeom>
          <a:noFill/>
        </p:spPr>
        <p:txBody>
          <a:bodyPr vert="horz" wrap="square" lIns="90000" tIns="46800" rIns="90000" bIns="4680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fontAlgn="auto">
              <a:lnSpc>
                <a:spcPct val="100000"/>
              </a:lnSpc>
              <a:spcBef>
                <a:spcPts val="0"/>
              </a:spcBef>
              <a:spcAft>
                <a:spcPts val="800"/>
              </a:spcAft>
              <a:buSzPct val="100000"/>
            </a:pPr>
            <a:r>
              <a:rPr lang="zh-CN" altLang="en-US" sz="2400" b="1" spc="240" dirty="0">
                <a:solidFill>
                  <a:srgbClr val="C00000"/>
                </a:solidFill>
                <a:latin typeface="Arial" panose="020B0604020202020204" pitchFamily="34" charset="0"/>
                <a:ea typeface="微软雅黑" panose="020B0503020204020204" charset="-122"/>
                <a:sym typeface="+mn-ea"/>
              </a:rPr>
              <a:t>完成参保</a:t>
            </a:r>
            <a:endParaRPr lang="zh-CN" altLang="en-US" sz="2400" b="1" spc="240" dirty="0">
              <a:solidFill>
                <a:srgbClr val="C00000"/>
              </a:solidFill>
              <a:latin typeface="Arial" panose="020B0604020202020204" pitchFamily="34" charset="0"/>
              <a:ea typeface="微软雅黑" panose="020B0503020204020204" charset="-122"/>
              <a:sym typeface="+mn-ea"/>
            </a:endParaRPr>
          </a:p>
        </p:txBody>
      </p:sp>
      <p:sp>
        <p:nvSpPr>
          <p:cNvPr id="4" name="矩形: 圆角 13"/>
          <p:cNvSpPr/>
          <p:nvPr>
            <p:custDataLst>
              <p:tags r:id="rId17"/>
            </p:custDataLst>
          </p:nvPr>
        </p:nvSpPr>
        <p:spPr>
          <a:xfrm>
            <a:off x="3675380"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3" name="矩形: 圆角 13"/>
          <p:cNvSpPr/>
          <p:nvPr>
            <p:custDataLst>
              <p:tags r:id="rId18"/>
            </p:custDataLst>
          </p:nvPr>
        </p:nvSpPr>
        <p:spPr>
          <a:xfrm>
            <a:off x="651446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4" name="矩形: 圆角 13"/>
          <p:cNvSpPr/>
          <p:nvPr>
            <p:custDataLst>
              <p:tags r:id="rId19"/>
            </p:custDataLst>
          </p:nvPr>
        </p:nvSpPr>
        <p:spPr>
          <a:xfrm>
            <a:off x="9345295" y="2912110"/>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5" name="矩形: 圆角 13"/>
          <p:cNvSpPr/>
          <p:nvPr>
            <p:custDataLst>
              <p:tags r:id="rId20"/>
            </p:custDataLst>
          </p:nvPr>
        </p:nvSpPr>
        <p:spPr>
          <a:xfrm>
            <a:off x="83185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p>
        </p:txBody>
      </p:sp>
      <p:sp>
        <p:nvSpPr>
          <p:cNvPr id="26" name="矩形: 圆角 13"/>
          <p:cNvSpPr/>
          <p:nvPr>
            <p:custDataLst>
              <p:tags r:id="rId21"/>
            </p:custDataLst>
          </p:nvPr>
        </p:nvSpPr>
        <p:spPr>
          <a:xfrm>
            <a:off x="368554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7" name="矩形: 圆角 13"/>
          <p:cNvSpPr/>
          <p:nvPr>
            <p:custDataLst>
              <p:tags r:id="rId22"/>
            </p:custDataLst>
          </p:nvPr>
        </p:nvSpPr>
        <p:spPr>
          <a:xfrm>
            <a:off x="6513830" y="4211955"/>
            <a:ext cx="2402205" cy="835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42" name="文本框 1"/>
          <p:cNvSpPr txBox="1"/>
          <p:nvPr>
            <p:custDataLst>
              <p:tags r:id="rId23"/>
            </p:custDataLst>
          </p:nvPr>
        </p:nvSpPr>
        <p:spPr>
          <a:xfrm>
            <a:off x="687070" y="1654810"/>
            <a:ext cx="8773160" cy="706755"/>
          </a:xfrm>
          <a:prstGeom prst="rect">
            <a:avLst/>
          </a:prstGeom>
          <a:noFill/>
        </p:spPr>
        <p:txBody>
          <a:bodyPr wrap="square" rtlCol="0">
            <a:spAutoFit/>
          </a:bodyPr>
          <a:p>
            <a:pPr algn="l">
              <a:buClrTx/>
              <a:buSzTx/>
              <a:buFontTx/>
            </a:pPr>
            <a:r>
              <a:rPr kumimoji="1" lang="zh-CN" altLang="en-US" sz="4000" b="1" dirty="0">
                <a:solidFill>
                  <a:srgbClr val="004AAD"/>
                </a:solidFill>
                <a:latin typeface="微软雅黑" panose="020B0503020204020204" charset="-122"/>
                <a:ea typeface="微软雅黑" panose="020B0503020204020204" charset="-122"/>
              </a:rPr>
              <a:t>三、</a:t>
            </a:r>
            <a:r>
              <a:rPr kumimoji="1" lang="zh-CN" altLang="en-US" sz="4000" b="1" dirty="0">
                <a:solidFill>
                  <a:srgbClr val="004AAD"/>
                </a:solidFill>
                <a:latin typeface="微软雅黑" panose="020B0503020204020204" charset="-122"/>
                <a:ea typeface="微软雅黑" panose="020B0503020204020204" charset="-122"/>
                <a:sym typeface="+mn-ea"/>
              </a:rPr>
              <a:t>办理</a:t>
            </a:r>
            <a:r>
              <a:rPr kumimoji="1" lang="zh-CN" altLang="en-US" sz="4000" b="1" dirty="0">
                <a:solidFill>
                  <a:srgbClr val="004AAD"/>
                </a:solidFill>
                <a:latin typeface="微软雅黑" panose="020B0503020204020204" charset="-122"/>
                <a:ea typeface="微软雅黑" panose="020B0503020204020204" charset="-122"/>
              </a:rPr>
              <a:t>参保申请</a:t>
            </a:r>
            <a:endParaRPr kumimoji="1" lang="zh-CN" altLang="en-US" sz="4000" b="1" dirty="0">
              <a:solidFill>
                <a:srgbClr val="004AAD"/>
              </a:solidFill>
              <a:latin typeface="微软雅黑" panose="020B0503020204020204" charset="-122"/>
              <a:ea typeface="微软雅黑" panose="020B0503020204020204" charset="-122"/>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529" name=""/>
        <p:cNvGrpSpPr/>
        <p:nvPr/>
      </p:nvGrpSpPr>
      <p:grpSpPr>
        <a:xfrm>
          <a:off x="0" y="0"/>
          <a:ext cx="0" cy="0"/>
          <a:chOff x="0" y="0"/>
          <a:chExt cx="0" cy="0"/>
        </a:xfrm>
      </p:grpSpPr>
      <p:sp>
        <p:nvSpPr>
          <p:cNvPr id="531" name="文本框 3"/>
          <p:cNvSpPr txBox="1"/>
          <p:nvPr/>
        </p:nvSpPr>
        <p:spPr>
          <a:xfrm>
            <a:off x="993140" y="1141730"/>
            <a:ext cx="10991215" cy="755650"/>
          </a:xfrm>
          <a:prstGeom prst="rect">
            <a:avLst/>
          </a:prstGeom>
          <a:noFill/>
        </p:spPr>
        <p:txBody>
          <a:bodyPr wrap="square" rtlCol="0">
            <a:spAutoFit/>
          </a:bodyPr>
          <a:p>
            <a:pPr marL="285750" indent="-285750">
              <a:buFont typeface="Arial" panose="020B0604020202020204" pitchFamily="34" charset="0"/>
              <a:buChar char="•"/>
            </a:pPr>
            <a:r>
              <a:rPr lang="zh-CN" altLang="en-US" b="1">
                <a:latin typeface="微软雅黑" panose="020B0503020204020204" charset="-122"/>
                <a:ea typeface="微软雅黑" panose="020B0503020204020204" charset="-122"/>
                <a:cs typeface="微软雅黑" panose="020B0503020204020204" charset="-122"/>
              </a:rPr>
              <a:t>【凭证审核通过】，表示参保资金核销成功，会显示</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投保成功</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a:t>
            </a:r>
            <a:r>
              <a:rPr lang="en-US" altLang="zh-CN" b="1">
                <a:latin typeface="微软雅黑" panose="020B0503020204020204" charset="-122"/>
                <a:ea typeface="微软雅黑" panose="020B0503020204020204" charset="-122"/>
                <a:cs typeface="微软雅黑" panose="020B0503020204020204" charset="-122"/>
              </a:rPr>
              <a:t> </a:t>
            </a:r>
            <a:endParaRPr lang="zh-CN" altLang="en-US" b="1">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Arial" panose="020B0604020202020204" pitchFamily="34" charset="0"/>
              <a:buChar char="•"/>
            </a:pPr>
            <a:r>
              <a:rPr lang="zh-CN" altLang="en-US" b="1">
                <a:latin typeface="微软雅黑" panose="020B0503020204020204" charset="-122"/>
                <a:ea typeface="微软雅黑" panose="020B0503020204020204" charset="-122"/>
                <a:cs typeface="微软雅黑" panose="020B0503020204020204" charset="-122"/>
                <a:sym typeface="+mn-ea"/>
              </a:rPr>
              <a:t>【凭证审核不通过】，请查看职保会反馈不通过原因，点击【编辑】继续修改凭证信息，直至审核通过。</a:t>
            </a:r>
            <a:endParaRPr lang="zh-CN" altLang="en-US" b="1">
              <a:latin typeface="微软雅黑" panose="020B0503020204020204" charset="-122"/>
              <a:ea typeface="微软雅黑" panose="020B0503020204020204" charset="-122"/>
              <a:cs typeface="微软雅黑" panose="020B0503020204020204" charset="-122"/>
              <a:sym typeface="+mn-ea"/>
            </a:endParaRPr>
          </a:p>
        </p:txBody>
      </p:sp>
      <p:pic>
        <p:nvPicPr>
          <p:cNvPr id="532" name="图片 1"/>
          <p:cNvPicPr>
            <a:picLocks noChangeAspect="1"/>
          </p:cNvPicPr>
          <p:nvPr/>
        </p:nvPicPr>
        <p:blipFill>
          <a:blip r:embed="rId1"/>
          <a:stretch>
            <a:fillRect/>
          </a:stretch>
        </p:blipFill>
        <p:spPr>
          <a:xfrm>
            <a:off x="-9525" y="2188210"/>
            <a:ext cx="12163425" cy="3251200"/>
          </a:xfrm>
          <a:prstGeom prst="rect">
            <a:avLst/>
          </a:prstGeom>
        </p:spPr>
      </p:pic>
      <p:sp>
        <p:nvSpPr>
          <p:cNvPr id="519" name="矩形 6"/>
          <p:cNvSpPr/>
          <p:nvPr/>
        </p:nvSpPr>
        <p:spPr>
          <a:xfrm>
            <a:off x="5711825" y="3830955"/>
            <a:ext cx="3135630" cy="262255"/>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矩形 6"/>
          <p:cNvSpPr/>
          <p:nvPr/>
        </p:nvSpPr>
        <p:spPr>
          <a:xfrm>
            <a:off x="5708650" y="4158615"/>
            <a:ext cx="3135630" cy="313690"/>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圆角矩形 17"/>
          <p:cNvSpPr/>
          <p:nvPr/>
        </p:nvSpPr>
        <p:spPr>
          <a:xfrm>
            <a:off x="2139950" y="4220210"/>
            <a:ext cx="1029335" cy="32194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7"/>
          <p:cNvSpPr/>
          <p:nvPr/>
        </p:nvSpPr>
        <p:spPr>
          <a:xfrm>
            <a:off x="1866900" y="4594860"/>
            <a:ext cx="1713230" cy="33210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nvSpPr>
        <p:spPr>
          <a:xfrm>
            <a:off x="1617980" y="4982210"/>
            <a:ext cx="2216785" cy="36004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5" name="文本框 2"/>
          <p:cNvSpPr txBox="1"/>
          <p:nvPr>
            <p:custDataLst>
              <p:tags r:id="rId2"/>
            </p:custDataLst>
          </p:nvPr>
        </p:nvSpPr>
        <p:spPr>
          <a:xfrm>
            <a:off x="993140" y="255905"/>
            <a:ext cx="9544050" cy="583565"/>
          </a:xfrm>
          <a:prstGeom prst="rect">
            <a:avLst/>
          </a:prstGeom>
          <a:noFill/>
        </p:spPr>
        <p:txBody>
          <a:bodyPr wrap="square" rtlCol="0">
            <a:spAutoFit/>
          </a:bodyPr>
          <a:p>
            <a:pPr algn="l">
              <a:buClrTx/>
              <a:buSzTx/>
              <a:buFontTx/>
            </a:pPr>
            <a:r>
              <a:rPr kumimoji="1" lang="zh-CN" altLang="en-US" sz="3200" b="1" dirty="0">
                <a:solidFill>
                  <a:srgbClr val="004AAD"/>
                </a:solidFill>
                <a:latin typeface="微软雅黑" panose="020B0503020204020204" charset="-122"/>
                <a:ea typeface="微软雅黑" panose="020B0503020204020204" charset="-122"/>
                <a:sym typeface="+mn-ea"/>
              </a:rPr>
              <a:t>（六）完成参保</a:t>
            </a:r>
            <a:r>
              <a:rPr kumimoji="1" lang="en-US" altLang="zh-CN" sz="3200" b="1" dirty="0">
                <a:solidFill>
                  <a:srgbClr val="004AAD"/>
                </a:solidFill>
                <a:latin typeface="微软雅黑" panose="020B0503020204020204" charset="-122"/>
                <a:ea typeface="微软雅黑" panose="020B0503020204020204" charset="-122"/>
                <a:sym typeface="+mn-ea"/>
              </a:rPr>
              <a:t>----</a:t>
            </a:r>
            <a:r>
              <a:rPr kumimoji="1" lang="zh-CN" altLang="en-US" sz="3200" b="1" dirty="0">
                <a:solidFill>
                  <a:srgbClr val="004AAD"/>
                </a:solidFill>
                <a:latin typeface="微软雅黑" panose="020B0503020204020204" charset="-122"/>
                <a:ea typeface="微软雅黑" panose="020B0503020204020204" charset="-122"/>
                <a:sym typeface="+mn-ea"/>
              </a:rPr>
              <a:t>依据</a:t>
            </a: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凭证审核结果</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
        <p:nvSpPr>
          <p:cNvPr id="8" name="矩形 6"/>
          <p:cNvSpPr/>
          <p:nvPr/>
        </p:nvSpPr>
        <p:spPr>
          <a:xfrm>
            <a:off x="5586730" y="4593590"/>
            <a:ext cx="3135630" cy="313690"/>
          </a:xfrm>
          <a:prstGeom prst="rect">
            <a:avLst/>
          </a:prstGeom>
          <a:noFill/>
          <a:ln w="19050" cmpd="sng">
            <a:solidFill>
              <a:srgbClr val="FF000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椭圆 4"/>
          <p:cNvSpPr/>
          <p:nvPr/>
        </p:nvSpPr>
        <p:spPr>
          <a:xfrm>
            <a:off x="11106150" y="4623435"/>
            <a:ext cx="855345" cy="324485"/>
          </a:xfrm>
          <a:prstGeom prst="ellipse">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6" name="肘形连接符 5"/>
          <p:cNvCxnSpPr>
            <a:stCxn id="1" idx="3"/>
            <a:endCxn id="5" idx="4"/>
          </p:cNvCxnSpPr>
          <p:nvPr/>
        </p:nvCxnSpPr>
        <p:spPr>
          <a:xfrm>
            <a:off x="8722360" y="4750435"/>
            <a:ext cx="2811780" cy="197485"/>
          </a:xfrm>
          <a:prstGeom prst="bentConnector4">
            <a:avLst>
              <a:gd name="adj1" fmla="val 67276"/>
              <a:gd name="adj2" fmla="val 166559"/>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7" name="左箭头 7"/>
          <p:cNvSpPr/>
          <p:nvPr>
            <p:custDataLst>
              <p:tags r:id="rId3"/>
            </p:custDataLst>
          </p:nvPr>
        </p:nvSpPr>
        <p:spPr>
          <a:xfrm rot="17700000">
            <a:off x="7814111" y="4194697"/>
            <a:ext cx="183600" cy="133200"/>
          </a:xfrm>
          <a:prstGeom prst="left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08" name=""/>
        <p:cNvGrpSpPr/>
        <p:nvPr/>
      </p:nvGrpSpPr>
      <p:grpSpPr>
        <a:xfrm>
          <a:off x="0" y="0"/>
          <a:ext cx="0" cy="0"/>
          <a:chOff x="0" y="0"/>
          <a:chExt cx="0" cy="0"/>
        </a:xfrm>
      </p:grpSpPr>
      <p:sp>
        <p:nvSpPr>
          <p:cNvPr id="109" name="矩形 3"/>
          <p:cNvSpPr/>
          <p:nvPr/>
        </p:nvSpPr>
        <p:spPr>
          <a:xfrm>
            <a:off x="4149090" y="1000760"/>
            <a:ext cx="7758430" cy="5514975"/>
          </a:xfrm>
          <a:prstGeom prst="rect">
            <a:avLst/>
          </a:prstGeom>
          <a:solidFill>
            <a:schemeClr val="bg1"/>
          </a:solidFill>
          <a:ln>
            <a:noFill/>
          </a:ln>
          <a:effectLst>
            <a:outerShdw blurRad="254000" dist="38100" dir="27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Source Han Sans CN Bold" panose="020B0500000000000000" pitchFamily="34" charset="-128"/>
                <a:ea typeface="Source Han Sans CN Bold" panose="020B0500000000000000" pitchFamily="34" charset="-128"/>
              </a:rPr>
              <a:t>1\</a:t>
            </a:r>
            <a:endParaRPr lang="en-US" altLang="zh-CN" b="1">
              <a:latin typeface="Source Han Sans CN Bold" panose="020B0500000000000000" pitchFamily="34" charset="-128"/>
              <a:ea typeface="Source Han Sans CN Bold" panose="020B0500000000000000" pitchFamily="34" charset="-128"/>
            </a:endParaRPr>
          </a:p>
        </p:txBody>
      </p:sp>
      <p:sp>
        <p:nvSpPr>
          <p:cNvPr id="110" name="文本框 5"/>
          <p:cNvSpPr txBox="1"/>
          <p:nvPr/>
        </p:nvSpPr>
        <p:spPr>
          <a:xfrm>
            <a:off x="5513705" y="1602105"/>
            <a:ext cx="6393180" cy="1014730"/>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登录上海工会网上工作平台</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进入“退休住院计划”参保业务板块</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1" name="文本框 6"/>
          <p:cNvSpPr txBox="1"/>
          <p:nvPr/>
        </p:nvSpPr>
        <p:spPr>
          <a:xfrm>
            <a:off x="4626405" y="1890885"/>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01</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
        <p:nvSpPr>
          <p:cNvPr id="112" name="文本框 13"/>
          <p:cNvSpPr txBox="1"/>
          <p:nvPr/>
        </p:nvSpPr>
        <p:spPr>
          <a:xfrm>
            <a:off x="5527675" y="2974975"/>
            <a:ext cx="7107555"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维护经办人信息</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3" name="文本框 14"/>
          <p:cNvSpPr txBox="1"/>
          <p:nvPr/>
        </p:nvSpPr>
        <p:spPr>
          <a:xfrm>
            <a:off x="4626405" y="3039640"/>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02</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
        <p:nvSpPr>
          <p:cNvPr id="114" name="文本框 4"/>
          <p:cNvSpPr txBox="1"/>
          <p:nvPr/>
        </p:nvSpPr>
        <p:spPr>
          <a:xfrm>
            <a:off x="5513705" y="3886200"/>
            <a:ext cx="2760980"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办理参保申请</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5" name="文本框 18"/>
          <p:cNvSpPr txBox="1"/>
          <p:nvPr/>
        </p:nvSpPr>
        <p:spPr>
          <a:xfrm>
            <a:off x="4626405" y="3940111"/>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03</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cxnSp>
        <p:nvCxnSpPr>
          <p:cNvPr id="118" name="直线连接符 25"/>
          <p:cNvCxnSpPr/>
          <p:nvPr/>
        </p:nvCxnSpPr>
        <p:spPr>
          <a:xfrm flipH="1" flipV="1">
            <a:off x="400111" y="2208707"/>
            <a:ext cx="1065708" cy="18361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直线连接符 26"/>
          <p:cNvCxnSpPr/>
          <p:nvPr/>
        </p:nvCxnSpPr>
        <p:spPr>
          <a:xfrm flipV="1">
            <a:off x="2948222" y="715483"/>
            <a:ext cx="1330443" cy="23165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0" name="三角形 27"/>
          <p:cNvSpPr/>
          <p:nvPr/>
        </p:nvSpPr>
        <p:spPr>
          <a:xfrm rot="3600000">
            <a:off x="966691" y="1882037"/>
            <a:ext cx="2292366" cy="197617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1" name="文本框 29"/>
          <p:cNvSpPr txBox="1"/>
          <p:nvPr/>
        </p:nvSpPr>
        <p:spPr>
          <a:xfrm>
            <a:off x="1056716" y="4428401"/>
            <a:ext cx="2545803" cy="584775"/>
          </a:xfrm>
          <a:prstGeom prst="rect">
            <a:avLst/>
          </a:prstGeom>
          <a:noFill/>
        </p:spPr>
        <p:txBody>
          <a:bodyPr wrap="square" rtlCol="0">
            <a:spAutoFit/>
          </a:bodyPr>
          <a:lstStyle/>
          <a:p>
            <a:pPr algn="dist"/>
            <a:r>
              <a:rPr kumimoji="1" lang="en-US" altLang="zh-CN" sz="3200">
                <a:solidFill>
                  <a:schemeClr val="tx1">
                    <a:lumMod val="75000"/>
                    <a:lumOff val="25000"/>
                  </a:schemeClr>
                </a:solidFill>
                <a:latin typeface="Source Han Serif CN SemiBold" panose="02020600000000000000" pitchFamily="18" charset="-128"/>
                <a:ea typeface="Source Han Serif CN SemiBold" panose="02020600000000000000" pitchFamily="18" charset="-128"/>
              </a:rPr>
              <a:t>CONTENTS</a:t>
            </a:r>
            <a:endParaRPr kumimoji="1" lang="zh-CN" altLang="en-US" sz="3200"/>
          </a:p>
        </p:txBody>
      </p:sp>
      <p:sp>
        <p:nvSpPr>
          <p:cNvPr id="122" name="文本框 30"/>
          <p:cNvSpPr txBox="1"/>
          <p:nvPr/>
        </p:nvSpPr>
        <p:spPr>
          <a:xfrm>
            <a:off x="1300810" y="2294150"/>
            <a:ext cx="1415772" cy="1569660"/>
          </a:xfrm>
          <a:prstGeom prst="rect">
            <a:avLst/>
          </a:prstGeom>
          <a:noFill/>
        </p:spPr>
        <p:txBody>
          <a:bodyPr wrap="none" rtlCol="0">
            <a:spAutoFit/>
          </a:bodyPr>
          <a:lstStyle/>
          <a:p>
            <a:r>
              <a:rPr kumimoji="1" lang="zh-CN" altLang="en-US"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rPr>
              <a:t>目</a:t>
            </a:r>
            <a:endParaRPr kumimoji="1" lang="en-US" altLang="zh-CN"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endParaRPr>
          </a:p>
        </p:txBody>
      </p:sp>
      <p:sp>
        <p:nvSpPr>
          <p:cNvPr id="123" name="文本框 31"/>
          <p:cNvSpPr txBox="1"/>
          <p:nvPr/>
        </p:nvSpPr>
        <p:spPr>
          <a:xfrm>
            <a:off x="2283821" y="2979063"/>
            <a:ext cx="1415772" cy="1569660"/>
          </a:xfrm>
          <a:prstGeom prst="rect">
            <a:avLst/>
          </a:prstGeom>
          <a:noFill/>
        </p:spPr>
        <p:txBody>
          <a:bodyPr wrap="none" rtlCol="0">
            <a:spAutoFit/>
          </a:bodyPr>
          <a:lstStyle/>
          <a:p>
            <a:r>
              <a:rPr kumimoji="1" lang="zh-CN" altLang="en-US"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rPr>
              <a:t>录</a:t>
            </a:r>
            <a:endParaRPr kumimoji="1" lang="en-US" altLang="zh-CN"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endParaRPr>
          </a:p>
        </p:txBody>
      </p:sp>
      <p:cxnSp>
        <p:nvCxnSpPr>
          <p:cNvPr id="124" name="直线连接符 32"/>
          <p:cNvCxnSpPr/>
          <p:nvPr/>
        </p:nvCxnSpPr>
        <p:spPr>
          <a:xfrm>
            <a:off x="1056716" y="4393190"/>
            <a:ext cx="254580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5" name="直线连接符 33"/>
          <p:cNvCxnSpPr/>
          <p:nvPr/>
        </p:nvCxnSpPr>
        <p:spPr>
          <a:xfrm>
            <a:off x="1056716" y="5004465"/>
            <a:ext cx="254580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三角形 34"/>
          <p:cNvSpPr/>
          <p:nvPr/>
        </p:nvSpPr>
        <p:spPr>
          <a:xfrm rot="14400000">
            <a:off x="154766" y="3525614"/>
            <a:ext cx="960941" cy="828398"/>
          </a:xfrm>
          <a:prstGeom prst="triangl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文本框 1"/>
          <p:cNvSpPr txBox="1"/>
          <p:nvPr/>
        </p:nvSpPr>
        <p:spPr>
          <a:xfrm>
            <a:off x="5556250" y="4918075"/>
            <a:ext cx="3792220"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rPr>
              <a:t>注意事项</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28" name="文本框 2"/>
          <p:cNvSpPr txBox="1"/>
          <p:nvPr/>
        </p:nvSpPr>
        <p:spPr>
          <a:xfrm>
            <a:off x="4628945" y="4985360"/>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04</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五边形 11"/>
          <p:cNvSpPr/>
          <p:nvPr>
            <p:custDataLst>
              <p:tags r:id="rId1"/>
            </p:custDataLst>
          </p:nvPr>
        </p:nvSpPr>
        <p:spPr>
          <a:xfrm rot="13500000">
            <a:off x="5320717" y="3316290"/>
            <a:ext cx="2947886" cy="2807509"/>
          </a:xfrm>
          <a:prstGeom prst="pentagon">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五边形 12"/>
          <p:cNvSpPr/>
          <p:nvPr>
            <p:custDataLst>
              <p:tags r:id="rId2"/>
            </p:custDataLst>
          </p:nvPr>
        </p:nvSpPr>
        <p:spPr>
          <a:xfrm rot="2700000">
            <a:off x="8705251" y="860590"/>
            <a:ext cx="2947886" cy="2807509"/>
          </a:xfrm>
          <a:prstGeom prst="pentagon">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15" name="https://photo-static-api.fotomore.com/creative/vcg/veer/612/veer-308904764.jpg" descr="合同,商务人士,顾客,文档,工作面试,球场,专业人员,证人,公司企业,书桌"/>
          <p:cNvPicPr>
            <a:picLocks noChangeAspect="1"/>
          </p:cNvPicPr>
          <p:nvPr>
            <p:custDataLst>
              <p:tags r:id="rId3"/>
            </p:custDataLst>
          </p:nvPr>
        </p:nvPicPr>
        <p:blipFill>
          <a:blip r:embed="rId4"/>
          <a:srcRect l="17782" r="17782"/>
          <a:stretch>
            <a:fillRect/>
          </a:stretch>
        </p:blipFill>
        <p:spPr>
          <a:xfrm>
            <a:off x="5853041" y="664232"/>
            <a:ext cx="4785593" cy="4953954"/>
          </a:xfrm>
          <a:custGeom>
            <a:avLst/>
            <a:gdLst>
              <a:gd name="connsiteX0" fmla="*/ 2010867 w 4995617"/>
              <a:gd name="connsiteY0" fmla="*/ 0 h 5171367"/>
              <a:gd name="connsiteX1" fmla="*/ 4995617 w 4995617"/>
              <a:gd name="connsiteY1" fmla="*/ 1148004 h 5171367"/>
              <a:gd name="connsiteX2" fmla="*/ 4829426 w 4995617"/>
              <a:gd name="connsiteY2" fmla="*/ 4344085 h 5171367"/>
              <a:gd name="connsiteX3" fmla="*/ 1741966 w 4995617"/>
              <a:gd name="connsiteY3" fmla="*/ 5171367 h 5171367"/>
              <a:gd name="connsiteX4" fmla="*/ 0 w 4995617"/>
              <a:gd name="connsiteY4" fmla="*/ 2486575 h 5171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617" h="5171367">
                <a:moveTo>
                  <a:pt x="2010867" y="0"/>
                </a:moveTo>
                <a:lnTo>
                  <a:pt x="4995617" y="1148004"/>
                </a:lnTo>
                <a:lnTo>
                  <a:pt x="4829426" y="4344085"/>
                </a:lnTo>
                <a:lnTo>
                  <a:pt x="1741966" y="5171367"/>
                </a:lnTo>
                <a:lnTo>
                  <a:pt x="0" y="2486575"/>
                </a:lnTo>
                <a:close/>
              </a:path>
            </a:pathLst>
          </a:custGeom>
        </p:spPr>
      </p:pic>
      <p:sp>
        <p:nvSpPr>
          <p:cNvPr id="11" name="Title 6"/>
          <p:cNvSpPr txBox="1"/>
          <p:nvPr>
            <p:custDataLst>
              <p:tags r:id="rId5"/>
            </p:custDataLst>
          </p:nvPr>
        </p:nvSpPr>
        <p:spPr>
          <a:xfrm>
            <a:off x="762000" y="1463675"/>
            <a:ext cx="5610860" cy="362585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新参保编码申请</a:t>
            </a:r>
            <a:endParaRPr lang="zh-CN" altLang="en-US" sz="3200" b="1" spc="320" dirty="0">
              <a:ln w="3175">
                <a:noFill/>
                <a:prstDash val="dash"/>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参保流程状态介绍</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常见问题回答</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咨询方式</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矩形 4"/>
          <p:cNvSpPr/>
          <p:nvPr>
            <p:custDataLst>
              <p:tags r:id="rId6"/>
            </p:custDataLst>
          </p:nvPr>
        </p:nvSpPr>
        <p:spPr>
          <a:xfrm>
            <a:off x="0" y="1523985"/>
            <a:ext cx="152401" cy="3810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91" name="文本框 9"/>
          <p:cNvSpPr txBox="1"/>
          <p:nvPr/>
        </p:nvSpPr>
        <p:spPr>
          <a:xfrm>
            <a:off x="895350" y="1114425"/>
            <a:ext cx="10442575" cy="1106805"/>
          </a:xfrm>
          <a:prstGeom prst="rect">
            <a:avLst/>
          </a:prstGeom>
          <a:noFill/>
        </p:spPr>
        <p:txBody>
          <a:bodyPr wrap="square" rtlCol="0">
            <a:spAutoFit/>
          </a:bodyPr>
          <a:p>
            <a:pPr marL="342900" indent="-342900">
              <a:lnSpc>
                <a:spcPct val="110000"/>
              </a:lnSpc>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点击左侧菜单栏的</a:t>
            </a:r>
            <a:r>
              <a:rPr lang="zh-CN" altLang="en-US" sz="2000" b="1">
                <a:latin typeface="微软雅黑" panose="020B0503020204020204" charset="-122"/>
                <a:ea typeface="微软雅黑" panose="020B0503020204020204" charset="-122"/>
                <a:cs typeface="微软雅黑" panose="020B0503020204020204" charset="-122"/>
              </a:rPr>
              <a:t>【参保编码申请】，进入申请页面；</a:t>
            </a:r>
            <a:endParaRPr lang="zh-CN" altLang="en-US" sz="2000" b="1">
              <a:latin typeface="微软雅黑" panose="020B0503020204020204" charset="-122"/>
              <a:ea typeface="微软雅黑" panose="020B0503020204020204" charset="-122"/>
              <a:cs typeface="微软雅黑" panose="020B0503020204020204" charset="-122"/>
            </a:endParaRPr>
          </a:p>
          <a:p>
            <a:pPr marL="342900" indent="-342900">
              <a:lnSpc>
                <a:spcPct val="110000"/>
              </a:lnSpc>
              <a:buFont typeface="Arial" panose="020B0604020202020204" pitchFamily="34" charset="0"/>
              <a:buChar char="•"/>
            </a:pPr>
            <a:r>
              <a:rPr lang="zh-CN" altLang="en-US" sz="2000" b="1">
                <a:latin typeface="微软雅黑" panose="020B0503020204020204" charset="-122"/>
                <a:ea typeface="微软雅黑" panose="020B0503020204020204" charset="-122"/>
                <a:cs typeface="微软雅黑" panose="020B0503020204020204" charset="-122"/>
              </a:rPr>
              <a:t>点击右侧【申请参保编码】，开始相关信息填报。</a:t>
            </a:r>
            <a:endParaRPr lang="zh-CN" altLang="en-US" sz="2000" b="1">
              <a:latin typeface="微软雅黑" panose="020B0503020204020204" charset="-122"/>
              <a:ea typeface="微软雅黑" panose="020B0503020204020204" charset="-122"/>
              <a:cs typeface="微软雅黑" panose="020B0503020204020204" charset="-122"/>
            </a:endParaRPr>
          </a:p>
          <a:p>
            <a:pPr indent="0">
              <a:lnSpc>
                <a:spcPct val="110000"/>
              </a:lnSpc>
              <a:buFont typeface="Arial" panose="020B0604020202020204" pitchFamily="34" charset="0"/>
              <a:buNone/>
            </a:pPr>
            <a:r>
              <a:rPr lang="en-US" altLang="zh-CN" sz="2000" b="1">
                <a:latin typeface="微软雅黑" panose="020B0503020204020204" charset="-122"/>
                <a:ea typeface="微软雅黑" panose="020B0503020204020204" charset="-122"/>
                <a:cs typeface="微软雅黑" panose="020B0503020204020204" charset="-122"/>
              </a:rPr>
              <a:t> </a:t>
            </a:r>
            <a:r>
              <a:rPr lang="zh-CN" altLang="en-US" sz="2000" b="1">
                <a:latin typeface="微软雅黑" panose="020B0503020204020204" charset="-122"/>
                <a:ea typeface="微软雅黑" panose="020B0503020204020204" charset="-122"/>
                <a:cs typeface="微软雅黑" panose="020B0503020204020204" charset="-122"/>
              </a:rPr>
              <a:t>（已有参保编码的单位无需进行该操作）</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92" name="图片 10"/>
          <p:cNvPicPr>
            <a:picLocks noChangeAspect="1"/>
          </p:cNvPicPr>
          <p:nvPr/>
        </p:nvPicPr>
        <p:blipFill>
          <a:blip r:embed="rId1"/>
          <a:stretch>
            <a:fillRect/>
          </a:stretch>
        </p:blipFill>
        <p:spPr>
          <a:xfrm>
            <a:off x="565150" y="2501265"/>
            <a:ext cx="11109325" cy="2498090"/>
          </a:xfrm>
          <a:prstGeom prst="rect">
            <a:avLst/>
          </a:prstGeom>
        </p:spPr>
      </p:pic>
      <p:sp>
        <p:nvSpPr>
          <p:cNvPr id="93" name="矩形 5"/>
          <p:cNvSpPr/>
          <p:nvPr/>
        </p:nvSpPr>
        <p:spPr>
          <a:xfrm>
            <a:off x="2421255" y="3985260"/>
            <a:ext cx="1115060" cy="87630"/>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4" name="矩形 7"/>
          <p:cNvSpPr/>
          <p:nvPr/>
        </p:nvSpPr>
        <p:spPr>
          <a:xfrm>
            <a:off x="565150" y="3513455"/>
            <a:ext cx="1492250" cy="314325"/>
          </a:xfrm>
          <a:prstGeom prst="rect">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5" name="右箭头 8"/>
          <p:cNvSpPr/>
          <p:nvPr/>
        </p:nvSpPr>
        <p:spPr>
          <a:xfrm rot="5400000">
            <a:off x="10820400" y="2875280"/>
            <a:ext cx="457200" cy="190500"/>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6" name="矩形 11"/>
          <p:cNvSpPr/>
          <p:nvPr/>
        </p:nvSpPr>
        <p:spPr>
          <a:xfrm>
            <a:off x="5441950" y="3973830"/>
            <a:ext cx="714375" cy="1238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7" name="矩形 12"/>
          <p:cNvSpPr/>
          <p:nvPr/>
        </p:nvSpPr>
        <p:spPr>
          <a:xfrm>
            <a:off x="6680200" y="3973830"/>
            <a:ext cx="714375" cy="1238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5" name="文本框 2"/>
          <p:cNvSpPr txBox="1"/>
          <p:nvPr>
            <p:custDataLst>
              <p:tags r:id="rId2"/>
            </p:custDataLst>
          </p:nvPr>
        </p:nvSpPr>
        <p:spPr>
          <a:xfrm>
            <a:off x="993140" y="255905"/>
            <a:ext cx="9544050" cy="583565"/>
          </a:xfrm>
          <a:prstGeom prst="rect">
            <a:avLst/>
          </a:prstGeom>
          <a:noFill/>
        </p:spPr>
        <p:txBody>
          <a:bodyPr wrap="square" rtlCol="0">
            <a:spAutoFit/>
          </a:bodyPr>
          <a:p>
            <a:pPr marL="457200" indent="-457200" algn="l">
              <a:buClrTx/>
              <a:buSzTx/>
              <a:buFont typeface="Wingdings" panose="05000000000000000000" charset="0"/>
              <a:buChar char="Ø"/>
            </a:pP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新参保编码申请</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0" name="文本框 9"/>
          <p:cNvSpPr txBox="1"/>
          <p:nvPr/>
        </p:nvSpPr>
        <p:spPr>
          <a:xfrm>
            <a:off x="895350" y="914400"/>
            <a:ext cx="10442575" cy="860425"/>
          </a:xfrm>
          <a:prstGeom prst="rect">
            <a:avLst/>
          </a:prstGeom>
          <a:noFill/>
        </p:spPr>
        <p:txBody>
          <a:bodyPr wrap="square" rtlCol="0">
            <a:spAutoFit/>
          </a:bodyPr>
          <a:p>
            <a:pPr>
              <a:lnSpc>
                <a:spcPct val="125000"/>
              </a:lnSpc>
              <a:spcBef>
                <a:spcPts val="0"/>
              </a:spcBef>
              <a:spcAft>
                <a:spcPts val="0"/>
              </a:spcAft>
            </a:pPr>
            <a:r>
              <a:rPr lang="zh-CN" altLang="en-US" sz="2000" b="1">
                <a:latin typeface="微软雅黑" panose="020B0503020204020204" charset="-122"/>
                <a:ea typeface="微软雅黑" panose="020B0503020204020204" charset="-122"/>
                <a:cs typeface="微软雅黑" panose="020B0503020204020204" charset="-122"/>
              </a:rPr>
              <a:t>加</a:t>
            </a:r>
            <a:r>
              <a:rPr lang="en-US" altLang="zh-CN" sz="2000" b="1">
                <a:latin typeface="微软雅黑" panose="020B0503020204020204" charset="-122"/>
                <a:ea typeface="微软雅黑" panose="020B0503020204020204" charset="-122"/>
                <a:cs typeface="微软雅黑" panose="020B0503020204020204" charset="-122"/>
              </a:rPr>
              <a:t>“</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号为必填项，上传相关附件材料，点击【提交】，完成申请。</a:t>
            </a:r>
            <a:r>
              <a:rPr lang="en-US" altLang="zh-CN" sz="2000" b="1">
                <a:latin typeface="微软雅黑" panose="020B0503020204020204" charset="-122"/>
                <a:ea typeface="微软雅黑" panose="020B0503020204020204" charset="-122"/>
                <a:cs typeface="微软雅黑" panose="020B0503020204020204" charset="-122"/>
              </a:rPr>
              <a:t> </a:t>
            </a:r>
            <a:endParaRPr lang="en-US" altLang="zh-CN" sz="2000" b="1">
              <a:latin typeface="微软雅黑" panose="020B0503020204020204" charset="-122"/>
              <a:ea typeface="微软雅黑" panose="020B0503020204020204" charset="-122"/>
              <a:cs typeface="微软雅黑" panose="020B0503020204020204" charset="-122"/>
            </a:endParaRPr>
          </a:p>
          <a:p>
            <a:pPr>
              <a:lnSpc>
                <a:spcPct val="125000"/>
              </a:lnSpc>
              <a:spcBef>
                <a:spcPts val="0"/>
              </a:spcBef>
              <a:spcAft>
                <a:spcPts val="0"/>
              </a:spcAft>
            </a:pP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如需修改经办人信息，请点击左侧菜单栏的【经办人信息】进行修改。</a:t>
            </a:r>
            <a:endParaRPr lang="zh-CN" altLang="en-US" sz="2000" b="1">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01" name="图片 2"/>
          <p:cNvPicPr>
            <a:picLocks noChangeAspect="1"/>
          </p:cNvPicPr>
          <p:nvPr/>
        </p:nvPicPr>
        <p:blipFill>
          <a:blip r:embed="rId1"/>
          <a:stretch>
            <a:fillRect/>
          </a:stretch>
        </p:blipFill>
        <p:spPr>
          <a:xfrm>
            <a:off x="895350" y="1748155"/>
            <a:ext cx="11202035" cy="4714240"/>
          </a:xfrm>
          <a:prstGeom prst="rect">
            <a:avLst/>
          </a:prstGeom>
        </p:spPr>
      </p:pic>
      <p:sp>
        <p:nvSpPr>
          <p:cNvPr id="102" name="矩形 3"/>
          <p:cNvSpPr/>
          <p:nvPr/>
        </p:nvSpPr>
        <p:spPr>
          <a:xfrm>
            <a:off x="2398395" y="3241675"/>
            <a:ext cx="714375" cy="1238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3" name="矩形 4"/>
          <p:cNvSpPr/>
          <p:nvPr/>
        </p:nvSpPr>
        <p:spPr>
          <a:xfrm>
            <a:off x="2479675" y="3619500"/>
            <a:ext cx="714375" cy="1238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4" name="矩形 6"/>
          <p:cNvSpPr/>
          <p:nvPr/>
        </p:nvSpPr>
        <p:spPr>
          <a:xfrm>
            <a:off x="2424430" y="3987165"/>
            <a:ext cx="845820" cy="129540"/>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5" name="矩形 5"/>
          <p:cNvSpPr/>
          <p:nvPr/>
        </p:nvSpPr>
        <p:spPr>
          <a:xfrm>
            <a:off x="2439035" y="4354830"/>
            <a:ext cx="860425" cy="1238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6" name="矩形 7"/>
          <p:cNvSpPr/>
          <p:nvPr/>
        </p:nvSpPr>
        <p:spPr>
          <a:xfrm>
            <a:off x="11152505" y="5955665"/>
            <a:ext cx="771525" cy="466725"/>
          </a:xfrm>
          <a:prstGeom prst="rect">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7" name="右箭头 8"/>
          <p:cNvSpPr/>
          <p:nvPr/>
        </p:nvSpPr>
        <p:spPr>
          <a:xfrm rot="5400000">
            <a:off x="11282045" y="5559425"/>
            <a:ext cx="457200" cy="314325"/>
          </a:xfrm>
          <a:prstGeom prst="rightArrow">
            <a:avLst/>
          </a:prstGeom>
          <a:solidFill>
            <a:srgbClr val="FF000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5" name="文本框 2"/>
          <p:cNvSpPr txBox="1"/>
          <p:nvPr>
            <p:custDataLst>
              <p:tags r:id="rId2"/>
            </p:custDataLst>
          </p:nvPr>
        </p:nvSpPr>
        <p:spPr>
          <a:xfrm>
            <a:off x="993140" y="255905"/>
            <a:ext cx="9544050" cy="583565"/>
          </a:xfrm>
          <a:prstGeom prst="rect">
            <a:avLst/>
          </a:prstGeom>
          <a:noFill/>
        </p:spPr>
        <p:txBody>
          <a:bodyPr wrap="square" rtlCol="0">
            <a:spAutoFit/>
          </a:bodyPr>
          <a:p>
            <a:pPr marL="457200" indent="-457200" algn="l">
              <a:buClrTx/>
              <a:buSzTx/>
              <a:buFont typeface="Wingdings" panose="05000000000000000000" charset="0"/>
              <a:buChar char="Ø"/>
            </a:pP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新参保编码申请</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pic>
        <p:nvPicPr>
          <p:cNvPr id="142" name="图片 2"/>
          <p:cNvPicPr>
            <a:picLocks noChangeAspect="1"/>
          </p:cNvPicPr>
          <p:nvPr/>
        </p:nvPicPr>
        <p:blipFill>
          <a:blip r:embed="rId1"/>
          <a:stretch>
            <a:fillRect/>
          </a:stretch>
        </p:blipFill>
        <p:spPr>
          <a:xfrm>
            <a:off x="649605" y="1876425"/>
            <a:ext cx="10318115" cy="4671060"/>
          </a:xfrm>
          <a:prstGeom prst="rect">
            <a:avLst/>
          </a:prstGeom>
        </p:spPr>
      </p:pic>
      <p:sp>
        <p:nvSpPr>
          <p:cNvPr id="143" name="文本框 3"/>
          <p:cNvSpPr txBox="1"/>
          <p:nvPr/>
        </p:nvSpPr>
        <p:spPr>
          <a:xfrm>
            <a:off x="984885" y="897255"/>
            <a:ext cx="11358245" cy="922020"/>
          </a:xfrm>
          <a:prstGeom prst="rect">
            <a:avLst/>
          </a:prstGeom>
          <a:noFill/>
        </p:spPr>
        <p:txBody>
          <a:bodyPr wrap="square" rtlCol="0">
            <a:spAutoFit/>
          </a:bodyPr>
          <a:p>
            <a:pPr marL="285750" indent="-285750">
              <a:buFont typeface="Arial" panose="020B0604020202020204" pitchFamily="34" charset="0"/>
              <a:buChar char="•"/>
            </a:pPr>
            <a:r>
              <a:rPr lang="zh-CN" altLang="en-US" b="1">
                <a:latin typeface="微软雅黑" panose="020B0503020204020204" charset="-122"/>
                <a:ea typeface="微软雅黑" panose="020B0503020204020204" charset="-122"/>
                <a:cs typeface="微软雅黑" panose="020B0503020204020204" charset="-122"/>
              </a:rPr>
              <a:t>申请提交后，状态为</a:t>
            </a:r>
            <a:r>
              <a:rPr lang="en-US" altLang="zh-CN" b="1">
                <a:latin typeface="微软雅黑" panose="020B0503020204020204" charset="-122"/>
                <a:ea typeface="微软雅黑" panose="020B0503020204020204" charset="-122"/>
                <a:cs typeface="微软雅黑" panose="020B0503020204020204" charset="-122"/>
              </a:rPr>
              <a:t>“</a:t>
            </a:r>
            <a:r>
              <a:rPr lang="zh-CN" altLang="en-US" b="1">
                <a:solidFill>
                  <a:srgbClr val="C00000"/>
                </a:solidFill>
                <a:latin typeface="微软雅黑" panose="020B0503020204020204" charset="-122"/>
                <a:ea typeface="微软雅黑" panose="020B0503020204020204" charset="-122"/>
                <a:cs typeface="微软雅黑" panose="020B0503020204020204" charset="-122"/>
              </a:rPr>
              <a:t>申请中</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a:t>
            </a:r>
            <a:endParaRPr lang="zh-CN" altLang="en-US" b="1">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b="1">
                <a:latin typeface="微软雅黑" panose="020B0503020204020204" charset="-122"/>
                <a:ea typeface="微软雅黑" panose="020B0503020204020204" charset="-122"/>
                <a:cs typeface="微软雅黑" panose="020B0503020204020204" charset="-122"/>
              </a:rPr>
              <a:t>如审核通过，状态显示为</a:t>
            </a:r>
            <a:r>
              <a:rPr lang="en-US" altLang="zh-CN" b="1">
                <a:latin typeface="微软雅黑" panose="020B0503020204020204" charset="-122"/>
                <a:ea typeface="微软雅黑" panose="020B0503020204020204" charset="-122"/>
                <a:cs typeface="微软雅黑" panose="020B0503020204020204" charset="-122"/>
              </a:rPr>
              <a:t>“</a:t>
            </a:r>
            <a:r>
              <a:rPr lang="zh-CN" altLang="en-US" b="1">
                <a:solidFill>
                  <a:srgbClr val="C00000"/>
                </a:solidFill>
                <a:latin typeface="微软雅黑" panose="020B0503020204020204" charset="-122"/>
                <a:ea typeface="微软雅黑" panose="020B0503020204020204" charset="-122"/>
                <a:cs typeface="微软雅黑" panose="020B0503020204020204" charset="-122"/>
              </a:rPr>
              <a:t>审核通过</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，参保编码栏直接显示参保编码；</a:t>
            </a:r>
            <a:endParaRPr lang="zh-CN" altLang="en-US" b="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Arial" panose="020B0604020202020204" pitchFamily="34" charset="0"/>
              <a:buChar char="•"/>
            </a:pPr>
            <a:r>
              <a:rPr lang="zh-CN" altLang="en-US" b="1">
                <a:latin typeface="微软雅黑" panose="020B0503020204020204" charset="-122"/>
                <a:ea typeface="微软雅黑" panose="020B0503020204020204" charset="-122"/>
                <a:cs typeface="微软雅黑" panose="020B0503020204020204" charset="-122"/>
              </a:rPr>
              <a:t>如审核不通过，状态显示为</a:t>
            </a:r>
            <a:r>
              <a:rPr lang="en-US" altLang="zh-CN" b="1">
                <a:latin typeface="微软雅黑" panose="020B0503020204020204" charset="-122"/>
                <a:ea typeface="微软雅黑" panose="020B0503020204020204" charset="-122"/>
                <a:cs typeface="微软雅黑" panose="020B0503020204020204" charset="-122"/>
              </a:rPr>
              <a:t>“</a:t>
            </a:r>
            <a:r>
              <a:rPr lang="zh-CN" altLang="en-US" b="1">
                <a:solidFill>
                  <a:srgbClr val="C00000"/>
                </a:solidFill>
                <a:latin typeface="微软雅黑" panose="020B0503020204020204" charset="-122"/>
                <a:ea typeface="微软雅黑" panose="020B0503020204020204" charset="-122"/>
                <a:cs typeface="微软雅黑" panose="020B0503020204020204" charset="-122"/>
              </a:rPr>
              <a:t>审核不通过</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，可点击右侧【编辑】，查看审核不通过原因，修改后</a:t>
            </a:r>
            <a:r>
              <a:rPr lang="zh-CN" altLang="en-US" b="1">
                <a:latin typeface="微软雅黑" panose="020B0503020204020204" charset="-122"/>
                <a:ea typeface="微软雅黑" panose="020B0503020204020204" charset="-122"/>
                <a:cs typeface="微软雅黑" panose="020B0503020204020204" charset="-122"/>
                <a:sym typeface="+mn-ea"/>
              </a:rPr>
              <a:t>重新提交</a:t>
            </a:r>
            <a:r>
              <a:rPr lang="zh-CN" altLang="en-US" b="1">
                <a:latin typeface="微软雅黑" panose="020B0503020204020204" charset="-122"/>
                <a:ea typeface="微软雅黑" panose="020B0503020204020204" charset="-122"/>
                <a:cs typeface="微软雅黑" panose="020B0503020204020204" charset="-122"/>
              </a:rPr>
              <a:t>。</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144" name="圆角矩形 5"/>
          <p:cNvSpPr/>
          <p:nvPr/>
        </p:nvSpPr>
        <p:spPr>
          <a:xfrm>
            <a:off x="6642100" y="2933700"/>
            <a:ext cx="1115060" cy="3437890"/>
          </a:xfrm>
          <a:prstGeom prst="roundRect">
            <a:avLst/>
          </a:prstGeom>
          <a:noFill/>
          <a:ln w="28575" cmpd="sng">
            <a:solidFill>
              <a:srgbClr val="FF0000"/>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5" name="文本框 6"/>
          <p:cNvSpPr txBox="1"/>
          <p:nvPr/>
        </p:nvSpPr>
        <p:spPr>
          <a:xfrm>
            <a:off x="1000125" y="6505575"/>
            <a:ext cx="4064000" cy="368300"/>
          </a:xfrm>
          <a:prstGeom prst="rect">
            <a:avLst/>
          </a:prstGeom>
          <a:noFill/>
        </p:spPr>
        <p:txBody>
          <a:bodyPr wrap="square" rtlCol="0">
            <a:spAutoFit/>
          </a:bodyPr>
          <a:p>
            <a:r>
              <a:rPr lang="en-US" altLang="zh-CN">
                <a:solidFill>
                  <a:srgbClr val="FF0000"/>
                </a:solidFill>
                <a:highlight>
                  <a:srgbClr val="FFFF00"/>
                </a:highlight>
              </a:rPr>
              <a:t>※</a:t>
            </a:r>
            <a:r>
              <a:rPr lang="zh-CN" altLang="en-US">
                <a:solidFill>
                  <a:srgbClr val="FF0000"/>
                </a:solidFill>
                <a:highlight>
                  <a:srgbClr val="FFFF00"/>
                </a:highlight>
              </a:rPr>
              <a:t>审核时间为提交申请后</a:t>
            </a:r>
            <a:r>
              <a:rPr lang="en-US" altLang="zh-CN">
                <a:solidFill>
                  <a:srgbClr val="FF0000"/>
                </a:solidFill>
                <a:highlight>
                  <a:srgbClr val="FFFF00"/>
                </a:highlight>
              </a:rPr>
              <a:t>1</a:t>
            </a:r>
            <a:r>
              <a:rPr lang="zh-CN" altLang="en-US">
                <a:solidFill>
                  <a:srgbClr val="FF0000"/>
                </a:solidFill>
                <a:highlight>
                  <a:srgbClr val="FFFF00"/>
                </a:highlight>
              </a:rPr>
              <a:t>个工作日</a:t>
            </a:r>
            <a:endParaRPr lang="zh-CN" altLang="en-US">
              <a:solidFill>
                <a:srgbClr val="FF0000"/>
              </a:solidFill>
              <a:highlight>
                <a:srgbClr val="FFFF00"/>
              </a:highlight>
            </a:endParaRPr>
          </a:p>
        </p:txBody>
      </p:sp>
      <p:sp>
        <p:nvSpPr>
          <p:cNvPr id="146" name="圆角矩形 11"/>
          <p:cNvSpPr/>
          <p:nvPr/>
        </p:nvSpPr>
        <p:spPr>
          <a:xfrm>
            <a:off x="968375" y="3355340"/>
            <a:ext cx="1852930" cy="314960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7" name="圆角矩形 7"/>
          <p:cNvSpPr/>
          <p:nvPr/>
        </p:nvSpPr>
        <p:spPr>
          <a:xfrm>
            <a:off x="3098800" y="3345815"/>
            <a:ext cx="652145" cy="3159125"/>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8" name="圆角矩形 8"/>
          <p:cNvSpPr/>
          <p:nvPr/>
        </p:nvSpPr>
        <p:spPr>
          <a:xfrm>
            <a:off x="4450080" y="3345815"/>
            <a:ext cx="462280" cy="315976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8"/>
          <p:cNvSpPr/>
          <p:nvPr/>
        </p:nvSpPr>
        <p:spPr>
          <a:xfrm>
            <a:off x="5611495" y="4150995"/>
            <a:ext cx="802640" cy="2354580"/>
          </a:xfrm>
          <a:prstGeom prst="roundRect">
            <a:avLst/>
          </a:prstGeom>
          <a:pattFill prst="lgCheck">
            <a:fgClr>
              <a:schemeClr val="bg1">
                <a:lumMod val="95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5" name="文本框 2"/>
          <p:cNvSpPr txBox="1"/>
          <p:nvPr>
            <p:custDataLst>
              <p:tags r:id="rId2"/>
            </p:custDataLst>
          </p:nvPr>
        </p:nvSpPr>
        <p:spPr>
          <a:xfrm>
            <a:off x="993140" y="255905"/>
            <a:ext cx="9544050" cy="583565"/>
          </a:xfrm>
          <a:prstGeom prst="rect">
            <a:avLst/>
          </a:prstGeom>
          <a:noFill/>
        </p:spPr>
        <p:txBody>
          <a:bodyPr wrap="square" rtlCol="0">
            <a:spAutoFit/>
          </a:bodyPr>
          <a:p>
            <a:pPr marL="457200" indent="-457200" algn="l">
              <a:buClrTx/>
              <a:buSzTx/>
              <a:buFont typeface="Wingdings" panose="05000000000000000000" charset="0"/>
              <a:buChar char="Ø"/>
            </a:pP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新参保编码申请</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17" name=""/>
        <p:cNvGrpSpPr/>
        <p:nvPr/>
      </p:nvGrpSpPr>
      <p:grpSpPr>
        <a:xfrm>
          <a:off x="0" y="0"/>
          <a:ext cx="0" cy="0"/>
          <a:chOff x="0" y="0"/>
          <a:chExt cx="0" cy="0"/>
        </a:xfrm>
      </p:grpSpPr>
      <p:sp>
        <p:nvSpPr>
          <p:cNvPr id="718" name="文本框 1"/>
          <p:cNvSpPr txBox="1"/>
          <p:nvPr/>
        </p:nvSpPr>
        <p:spPr>
          <a:xfrm>
            <a:off x="993140" y="239395"/>
            <a:ext cx="7029450" cy="583565"/>
          </a:xfrm>
          <a:prstGeom prst="rect">
            <a:avLst/>
          </a:prstGeom>
          <a:noFill/>
        </p:spPr>
        <p:txBody>
          <a:bodyPr wrap="square" rtlCol="0">
            <a:spAutoFit/>
          </a:bodyPr>
          <a:lstStyle/>
          <a:p>
            <a:pPr marL="457200" indent="-457200" algn="l">
              <a:buFont typeface="Wingdings" panose="05000000000000000000" charset="0"/>
              <a:buChar char="Ø"/>
            </a:pPr>
            <a:r>
              <a:rPr kumimoji="1" lang="zh-CN" altLang="en-US" sz="3200" b="1" dirty="0">
                <a:solidFill>
                  <a:srgbClr val="004AAD"/>
                </a:solidFill>
                <a:latin typeface="微软雅黑" panose="020B0503020204020204" charset="-122"/>
                <a:ea typeface="微软雅黑" panose="020B0503020204020204" charset="-122"/>
              </a:rPr>
              <a:t>【企业注册】页面介绍</a:t>
            </a:r>
            <a:endParaRPr kumimoji="1" lang="zh-CN" altLang="en-US" sz="3200" b="1" dirty="0">
              <a:solidFill>
                <a:srgbClr val="004AAD"/>
              </a:solidFill>
              <a:latin typeface="微软雅黑" panose="020B0503020204020204" charset="-122"/>
              <a:ea typeface="微软雅黑" panose="020B0503020204020204" charset="-122"/>
            </a:endParaRPr>
          </a:p>
        </p:txBody>
      </p:sp>
      <p:sp>
        <p:nvSpPr>
          <p:cNvPr id="719" name="文本框 4"/>
          <p:cNvSpPr txBox="1"/>
          <p:nvPr/>
        </p:nvSpPr>
        <p:spPr>
          <a:xfrm>
            <a:off x="737870" y="1035685"/>
            <a:ext cx="10653395" cy="1014730"/>
          </a:xfrm>
          <a:prstGeom prst="rect">
            <a:avLst/>
          </a:prstGeom>
          <a:noFill/>
        </p:spPr>
        <p:txBody>
          <a:bodyPr wrap="square">
            <a:spAutoFit/>
          </a:bodyPr>
          <a:p>
            <a:r>
              <a:rPr lang="zh-CN" altLang="en-US" sz="2000" b="1" dirty="0">
                <a:solidFill>
                  <a:srgbClr val="C00000"/>
                </a:solidFill>
                <a:latin typeface="微软雅黑" panose="020B0503020204020204" charset="-122"/>
                <a:ea typeface="微软雅黑" panose="020B0503020204020204" charset="-122"/>
                <a:cs typeface="+mn-ea"/>
                <a:sym typeface="思源黑体" panose="020B0500000000000000" pitchFamily="34" charset="-122"/>
              </a:rPr>
              <a:t>未建会单位注册</a:t>
            </a:r>
            <a:r>
              <a:rPr lang="zh-CN" altLang="en-US" sz="2000" b="1" dirty="0">
                <a:latin typeface="微软雅黑" panose="020B0503020204020204" charset="-122"/>
                <a:ea typeface="微软雅黑" panose="020B0503020204020204" charset="-122"/>
                <a:cs typeface="+mn-ea"/>
                <a:sym typeface="思源黑体" panose="020B0500000000000000" pitchFamily="34" charset="-122"/>
              </a:rPr>
              <a:t>：点击【企业注册】后，进入信息填报页面，所有信息填写完成后，点击「注册」。</a:t>
            </a:r>
            <a:r>
              <a:rPr lang="zh-CN" altLang="en-US" sz="2000" b="1" dirty="0">
                <a:latin typeface="微软雅黑" panose="020B0503020204020204" charset="-122"/>
                <a:ea typeface="微软雅黑" panose="020B0503020204020204" charset="-122"/>
                <a:cs typeface="+mn-ea"/>
                <a:sym typeface="思源黑体" panose="020B0500000000000000" pitchFamily="34" charset="-122"/>
              </a:rPr>
              <a:t>注册完成后，点击「返回登录页面」，使用新注册的账号、密码登录。</a:t>
            </a:r>
            <a:endParaRPr lang="zh-CN" altLang="en-US" sz="2000" b="1" dirty="0">
              <a:latin typeface="微软雅黑" panose="020B0503020204020204" charset="-122"/>
              <a:ea typeface="微软雅黑" panose="020B0503020204020204" charset="-122"/>
              <a:cs typeface="+mn-ea"/>
              <a:sym typeface="思源黑体" panose="020B0500000000000000" pitchFamily="34" charset="-122"/>
            </a:endParaRPr>
          </a:p>
          <a:p>
            <a:r>
              <a:rPr lang="zh-CN" altLang="en-US" sz="2000" b="1" dirty="0">
                <a:latin typeface="微软雅黑" panose="020B0503020204020204" charset="-122"/>
                <a:ea typeface="微软雅黑" panose="020B0503020204020204" charset="-122"/>
                <a:cs typeface="+mn-ea"/>
                <a:sym typeface="思源黑体" panose="020B0500000000000000" pitchFamily="34" charset="-122"/>
              </a:rPr>
              <a:t>（提示：【企业注册】仅适用未建会单位）</a:t>
            </a:r>
            <a:endParaRPr lang="zh-CN" altLang="en-US" sz="2000" b="1" dirty="0">
              <a:latin typeface="微软雅黑" panose="020B0503020204020204" charset="-122"/>
              <a:ea typeface="微软雅黑" panose="020B0503020204020204" charset="-122"/>
              <a:cs typeface="+mn-ea"/>
              <a:sym typeface="思源黑体" panose="020B0500000000000000" pitchFamily="34" charset="-122"/>
            </a:endParaRPr>
          </a:p>
        </p:txBody>
      </p:sp>
      <p:pic>
        <p:nvPicPr>
          <p:cNvPr id="720" name="图片 2"/>
          <p:cNvPicPr>
            <a:picLocks noChangeAspect="1"/>
          </p:cNvPicPr>
          <p:nvPr/>
        </p:nvPicPr>
        <p:blipFill>
          <a:blip r:embed="rId1"/>
          <a:stretch>
            <a:fillRect/>
          </a:stretch>
        </p:blipFill>
        <p:spPr>
          <a:xfrm>
            <a:off x="822325" y="2344420"/>
            <a:ext cx="5273040" cy="3425190"/>
          </a:xfrm>
          <a:prstGeom prst="rect">
            <a:avLst/>
          </a:prstGeom>
        </p:spPr>
      </p:pic>
      <p:sp>
        <p:nvSpPr>
          <p:cNvPr id="721" name="矩形 17"/>
          <p:cNvSpPr/>
          <p:nvPr/>
        </p:nvSpPr>
        <p:spPr>
          <a:xfrm>
            <a:off x="4225290" y="4714240"/>
            <a:ext cx="652145" cy="304165"/>
          </a:xfrm>
          <a:prstGeom prst="rect">
            <a:avLst/>
          </a:prstGeom>
          <a:noFill/>
          <a:ln w="635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23" name="左箭头 19"/>
          <p:cNvSpPr/>
          <p:nvPr/>
        </p:nvSpPr>
        <p:spPr>
          <a:xfrm rot="10800000">
            <a:off x="4937760" y="4746625"/>
            <a:ext cx="1447800" cy="271780"/>
          </a:xfrm>
          <a:prstGeom prst="lef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24" name="图片 8"/>
          <p:cNvPicPr>
            <a:picLocks noChangeAspect="1"/>
          </p:cNvPicPr>
          <p:nvPr/>
        </p:nvPicPr>
        <p:blipFill>
          <a:blip r:embed="rId2"/>
          <a:stretch>
            <a:fillRect/>
          </a:stretch>
        </p:blipFill>
        <p:spPr>
          <a:xfrm>
            <a:off x="6671310" y="2325370"/>
            <a:ext cx="3324860" cy="3657600"/>
          </a:xfrm>
          <a:prstGeom prst="rect">
            <a:avLst/>
          </a:prstGeom>
        </p:spPr>
      </p:pic>
      <p:sp>
        <p:nvSpPr>
          <p:cNvPr id="725" name="矩形 9"/>
          <p:cNvSpPr/>
          <p:nvPr/>
        </p:nvSpPr>
        <p:spPr>
          <a:xfrm>
            <a:off x="7948295" y="5601970"/>
            <a:ext cx="1143635" cy="304165"/>
          </a:xfrm>
          <a:prstGeom prst="rect">
            <a:avLst/>
          </a:prstGeom>
          <a:noFill/>
          <a:ln w="635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27" name="矩形 11"/>
          <p:cNvSpPr/>
          <p:nvPr/>
        </p:nvSpPr>
        <p:spPr>
          <a:xfrm>
            <a:off x="6798310" y="2847975"/>
            <a:ext cx="3409950" cy="2046605"/>
          </a:xfrm>
          <a:prstGeom prst="rect">
            <a:avLst/>
          </a:prstGeom>
          <a:noFill/>
          <a:ln w="12700" cmpd="sng">
            <a:solidFill>
              <a:srgbClr val="FF0000"/>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28" name="矩形 12"/>
          <p:cNvSpPr/>
          <p:nvPr/>
        </p:nvSpPr>
        <p:spPr>
          <a:xfrm>
            <a:off x="10471150" y="2438400"/>
            <a:ext cx="1644650" cy="2205355"/>
          </a:xfrm>
          <a:prstGeom prst="rect">
            <a:avLst/>
          </a:prstGeom>
          <a:solidFill>
            <a:schemeClr val="bg1"/>
          </a:solidFill>
          <a:ln>
            <a:noFill/>
          </a:ln>
          <a:effectLst>
            <a:outerShdw blurRad="1270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1.</a:t>
            </a:r>
            <a:r>
              <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输入单位名称全称；</a:t>
            </a:r>
            <a:endPar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2.</a:t>
            </a:r>
            <a:r>
              <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统一信用代码：</a:t>
            </a:r>
            <a:endPar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系统自动获取统一信用代码。</a:t>
            </a:r>
            <a:endPar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3. </a:t>
            </a:r>
            <a:r>
              <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邮箱帐号：请符合邮箱规则</a:t>
            </a:r>
            <a:r>
              <a:rPr kumimoji="0" lang="en-US" altLang="zh-CN"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a:t>
            </a:r>
            <a:r>
              <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（此帐号仅做系统登录）</a:t>
            </a:r>
            <a:endPar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4.</a:t>
            </a:r>
            <a:r>
              <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密码：</a:t>
            </a:r>
            <a:r>
              <a:rPr kumimoji="0" lang="en-US" altLang="zh-CN"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8</a:t>
            </a:r>
            <a:r>
              <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至</a:t>
            </a:r>
            <a:r>
              <a:rPr kumimoji="0" lang="en-US" altLang="zh-CN"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20</a:t>
            </a:r>
            <a:r>
              <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位，必须包含字母、数字和特殊字符。</a:t>
            </a:r>
            <a:endParaRPr kumimoji="0" lang="zh-CN" altLang="en-US" sz="1200" b="0"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p:txBody>
      </p:sp>
      <p:sp>
        <p:nvSpPr>
          <p:cNvPr id="729" name="左箭头 13"/>
          <p:cNvSpPr/>
          <p:nvPr/>
        </p:nvSpPr>
        <p:spPr>
          <a:xfrm>
            <a:off x="10246360" y="3157220"/>
            <a:ext cx="231775" cy="271780"/>
          </a:xfrm>
          <a:prstGeom prst="lef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30" name="矩形 14"/>
          <p:cNvSpPr/>
          <p:nvPr/>
        </p:nvSpPr>
        <p:spPr>
          <a:xfrm>
            <a:off x="8571865" y="4757420"/>
            <a:ext cx="688340" cy="356235"/>
          </a:xfrm>
          <a:prstGeom prst="rect">
            <a:avLst/>
          </a:prstGeom>
          <a:noFill/>
          <a:ln w="63500">
            <a:solidFill>
              <a:srgbClr val="DF2123"/>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31" name="左箭头 15"/>
          <p:cNvSpPr/>
          <p:nvPr/>
        </p:nvSpPr>
        <p:spPr>
          <a:xfrm rot="16200000">
            <a:off x="8735060" y="4485005"/>
            <a:ext cx="231775" cy="271780"/>
          </a:xfrm>
          <a:prstGeom prst="lef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737870" y="5935980"/>
            <a:ext cx="10715625" cy="922020"/>
          </a:xfrm>
          <a:prstGeom prst="rect">
            <a:avLst/>
          </a:prstGeom>
          <a:noFill/>
        </p:spPr>
        <p:txBody>
          <a:bodyPr wrap="square" rtlCol="0" anchor="t">
            <a:spAutoFit/>
          </a:bodyPr>
          <a:p>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未建会单位忘记账号密码</a:t>
            </a:r>
            <a:r>
              <a:rPr lang="zh-CN" altLang="en-US"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：点击【企业注册】后，可在弹框下方的【下载中心】，下载【申工通账号找回或密码重置申请表】，将电子版的申请表发送到邮箱</a:t>
            </a:r>
            <a:r>
              <a:rPr lang="en-US" altLang="zh-CN"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shzgh@gobestsoft.com</a:t>
            </a:r>
            <a:r>
              <a:rPr lang="zh-CN" altLang="en-US"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进行账号找回或密码重置。后台收到邮件后会在</a:t>
            </a:r>
            <a:r>
              <a:rPr lang="en-US" altLang="zh-CN"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1-3</a:t>
            </a:r>
            <a:r>
              <a:rPr lang="zh-CN" altLang="en-US"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个工作日处理，重置后密码为</a:t>
            </a:r>
            <a:r>
              <a:rPr lang="en-US" altLang="zh-CN"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abc123456</a:t>
            </a:r>
            <a:r>
              <a:rPr lang="zh-CN" altLang="en-US"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a:t>
            </a:r>
            <a:endParaRPr lang="zh-CN" altLang="en-US"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五边形 11"/>
          <p:cNvSpPr/>
          <p:nvPr>
            <p:custDataLst>
              <p:tags r:id="rId1"/>
            </p:custDataLst>
          </p:nvPr>
        </p:nvSpPr>
        <p:spPr>
          <a:xfrm rot="13500000">
            <a:off x="5320717" y="3316290"/>
            <a:ext cx="2947886" cy="2807509"/>
          </a:xfrm>
          <a:prstGeom prst="pentagon">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五边形 12"/>
          <p:cNvSpPr/>
          <p:nvPr>
            <p:custDataLst>
              <p:tags r:id="rId2"/>
            </p:custDataLst>
          </p:nvPr>
        </p:nvSpPr>
        <p:spPr>
          <a:xfrm rot="2700000">
            <a:off x="8705251" y="860590"/>
            <a:ext cx="2947886" cy="2807509"/>
          </a:xfrm>
          <a:prstGeom prst="pentagon">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15" name="https://photo-static-api.fotomore.com/creative/vcg/veer/612/veer-308904764.jpg" descr="合同,商务人士,顾客,文档,工作面试,球场,专业人员,证人,公司企业,书桌"/>
          <p:cNvPicPr>
            <a:picLocks noChangeAspect="1"/>
          </p:cNvPicPr>
          <p:nvPr>
            <p:custDataLst>
              <p:tags r:id="rId3"/>
            </p:custDataLst>
          </p:nvPr>
        </p:nvPicPr>
        <p:blipFill>
          <a:blip r:embed="rId4"/>
          <a:srcRect l="17782" r="17782"/>
          <a:stretch>
            <a:fillRect/>
          </a:stretch>
        </p:blipFill>
        <p:spPr>
          <a:xfrm>
            <a:off x="5853041" y="664232"/>
            <a:ext cx="4785593" cy="4953954"/>
          </a:xfrm>
          <a:custGeom>
            <a:avLst/>
            <a:gdLst>
              <a:gd name="connsiteX0" fmla="*/ 2010867 w 4995617"/>
              <a:gd name="connsiteY0" fmla="*/ 0 h 5171367"/>
              <a:gd name="connsiteX1" fmla="*/ 4995617 w 4995617"/>
              <a:gd name="connsiteY1" fmla="*/ 1148004 h 5171367"/>
              <a:gd name="connsiteX2" fmla="*/ 4829426 w 4995617"/>
              <a:gd name="connsiteY2" fmla="*/ 4344085 h 5171367"/>
              <a:gd name="connsiteX3" fmla="*/ 1741966 w 4995617"/>
              <a:gd name="connsiteY3" fmla="*/ 5171367 h 5171367"/>
              <a:gd name="connsiteX4" fmla="*/ 0 w 4995617"/>
              <a:gd name="connsiteY4" fmla="*/ 2486575 h 5171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617" h="5171367">
                <a:moveTo>
                  <a:pt x="2010867" y="0"/>
                </a:moveTo>
                <a:lnTo>
                  <a:pt x="4995617" y="1148004"/>
                </a:lnTo>
                <a:lnTo>
                  <a:pt x="4829426" y="4344085"/>
                </a:lnTo>
                <a:lnTo>
                  <a:pt x="1741966" y="5171367"/>
                </a:lnTo>
                <a:lnTo>
                  <a:pt x="0" y="2486575"/>
                </a:lnTo>
                <a:close/>
              </a:path>
            </a:pathLst>
          </a:custGeom>
        </p:spPr>
      </p:pic>
      <p:sp>
        <p:nvSpPr>
          <p:cNvPr id="11" name="Title 6"/>
          <p:cNvSpPr txBox="1"/>
          <p:nvPr>
            <p:custDataLst>
              <p:tags r:id="rId5"/>
            </p:custDataLst>
          </p:nvPr>
        </p:nvSpPr>
        <p:spPr>
          <a:xfrm>
            <a:off x="762000" y="1463675"/>
            <a:ext cx="5610860" cy="362585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新参保编码申请</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参保流程状态介绍</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常见问题回答</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咨询方式</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矩形 4"/>
          <p:cNvSpPr/>
          <p:nvPr>
            <p:custDataLst>
              <p:tags r:id="rId6"/>
            </p:custDataLst>
          </p:nvPr>
        </p:nvSpPr>
        <p:spPr>
          <a:xfrm>
            <a:off x="0" y="1523985"/>
            <a:ext cx="152401" cy="3810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5" name="文本框 2"/>
          <p:cNvSpPr txBox="1"/>
          <p:nvPr>
            <p:custDataLst>
              <p:tags r:id="rId1"/>
            </p:custDataLst>
          </p:nvPr>
        </p:nvSpPr>
        <p:spPr>
          <a:xfrm>
            <a:off x="993140" y="255905"/>
            <a:ext cx="9544050" cy="583565"/>
          </a:xfrm>
          <a:prstGeom prst="rect">
            <a:avLst/>
          </a:prstGeom>
          <a:noFill/>
        </p:spPr>
        <p:txBody>
          <a:bodyPr wrap="square" rtlCol="0">
            <a:spAutoFit/>
          </a:bodyPr>
          <a:p>
            <a:pPr marL="457200" indent="-457200" algn="l">
              <a:buClrTx/>
              <a:buSzTx/>
              <a:buFont typeface="Wingdings" panose="05000000000000000000" charset="0"/>
              <a:buChar char="Ø"/>
            </a:pP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参保流程各个状态的说明</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
        <p:nvSpPr>
          <p:cNvPr id="343" name="任意形状 7"/>
          <p:cNvSpPr/>
          <p:nvPr>
            <p:custDataLst>
              <p:tags r:id="rId2"/>
            </p:custDataLst>
          </p:nvPr>
        </p:nvSpPr>
        <p:spPr>
          <a:xfrm rot="10800000" flipV="1">
            <a:off x="10619038" y="614194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a:p>
        </p:txBody>
      </p:sp>
      <p:sp>
        <p:nvSpPr>
          <p:cNvPr id="118" name="圆角矩形 117"/>
          <p:cNvSpPr/>
          <p:nvPr>
            <p:custDataLst>
              <p:tags r:id="rId3"/>
            </p:custDataLst>
          </p:nvPr>
        </p:nvSpPr>
        <p:spPr bwMode="auto">
          <a:xfrm>
            <a:off x="2701290" y="2611755"/>
            <a:ext cx="4987925" cy="932400"/>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117" name="圆角矩形 116"/>
          <p:cNvSpPr/>
          <p:nvPr>
            <p:custDataLst>
              <p:tags r:id="rId4"/>
            </p:custDataLst>
          </p:nvPr>
        </p:nvSpPr>
        <p:spPr bwMode="auto">
          <a:xfrm>
            <a:off x="2680970" y="4999355"/>
            <a:ext cx="4987925" cy="932400"/>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10" name="圆角矩形 9"/>
          <p:cNvSpPr/>
          <p:nvPr>
            <p:custDataLst>
              <p:tags r:id="rId5"/>
            </p:custDataLst>
          </p:nvPr>
        </p:nvSpPr>
        <p:spPr bwMode="auto">
          <a:xfrm>
            <a:off x="2680970" y="1362710"/>
            <a:ext cx="5007610" cy="934085"/>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108" name="矩形 107"/>
          <p:cNvSpPr/>
          <p:nvPr>
            <p:custDataLst>
              <p:tags r:id="rId6"/>
            </p:custDataLst>
          </p:nvPr>
        </p:nvSpPr>
        <p:spPr>
          <a:xfrm>
            <a:off x="3021628"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109" name="矩形 108"/>
          <p:cNvSpPr/>
          <p:nvPr>
            <p:custDataLst>
              <p:tags r:id="rId7"/>
            </p:custDataLst>
          </p:nvPr>
        </p:nvSpPr>
        <p:spPr>
          <a:xfrm>
            <a:off x="6029780"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29" name="文本框 28"/>
          <p:cNvSpPr txBox="1"/>
          <p:nvPr>
            <p:custDataLst>
              <p:tags r:id="rId8"/>
            </p:custDataLst>
          </p:nvPr>
        </p:nvSpPr>
        <p:spPr>
          <a:xfrm>
            <a:off x="3152466" y="965446"/>
            <a:ext cx="803776" cy="369332"/>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状态</a:t>
            </a:r>
            <a:endParaRPr lang="zh-CN" altLang="en-US" b="1" dirty="0">
              <a:latin typeface="微软雅黑" panose="020B0503020204020204" charset="-122"/>
              <a:ea typeface="微软雅黑" panose="020B0503020204020204" charset="-122"/>
            </a:endParaRPr>
          </a:p>
        </p:txBody>
      </p:sp>
      <p:sp>
        <p:nvSpPr>
          <p:cNvPr id="110" name="文本框 109"/>
          <p:cNvSpPr txBox="1"/>
          <p:nvPr>
            <p:custDataLst>
              <p:tags r:id="rId9"/>
            </p:custDataLst>
          </p:nvPr>
        </p:nvSpPr>
        <p:spPr>
          <a:xfrm>
            <a:off x="5953125" y="946150"/>
            <a:ext cx="1147445" cy="368300"/>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其它操作</a:t>
            </a:r>
            <a:endParaRPr lang="zh-CN" altLang="en-US" b="1" dirty="0">
              <a:latin typeface="微软雅黑" panose="020B0503020204020204" charset="-122"/>
              <a:ea typeface="微软雅黑" panose="020B0503020204020204" charset="-122"/>
            </a:endParaRPr>
          </a:p>
        </p:txBody>
      </p:sp>
      <p:cxnSp>
        <p:nvCxnSpPr>
          <p:cNvPr id="134" name="肘形连接符 133"/>
          <p:cNvCxnSpPr>
            <a:stCxn id="10" idx="1"/>
            <a:endCxn id="117" idx="1"/>
          </p:cNvCxnSpPr>
          <p:nvPr>
            <p:custDataLst>
              <p:tags r:id="rId10"/>
            </p:custDataLst>
          </p:nvPr>
        </p:nvCxnSpPr>
        <p:spPr bwMode="auto">
          <a:xfrm rot="10800000" flipH="1" flipV="1">
            <a:off x="2680970" y="1830070"/>
            <a:ext cx="3175" cy="3635375"/>
          </a:xfrm>
          <a:prstGeom prst="bentConnector3">
            <a:avLst>
              <a:gd name="adj1" fmla="val -7500000"/>
            </a:avLst>
          </a:prstGeom>
          <a:solidFill>
            <a:srgbClr val="FFCC99"/>
          </a:solidFill>
          <a:ln w="25400" cap="flat" cmpd="sng" algn="ctr">
            <a:solidFill>
              <a:schemeClr val="bg1">
                <a:lumMod val="50000"/>
              </a:schemeClr>
            </a:solidFill>
            <a:prstDash val="solid"/>
            <a:round/>
            <a:headEnd type="none" w="med" len="med"/>
            <a:tailEnd type="triangle"/>
          </a:ln>
          <a:effectLst/>
        </p:spPr>
      </p:cxnSp>
      <p:sp>
        <p:nvSpPr>
          <p:cNvPr id="7" name="矩形 6"/>
          <p:cNvSpPr/>
          <p:nvPr>
            <p:custDataLst>
              <p:tags r:id="rId11"/>
            </p:custDataLst>
          </p:nvPr>
        </p:nvSpPr>
        <p:spPr>
          <a:xfrm>
            <a:off x="4553883"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8" name="文本框 7"/>
          <p:cNvSpPr txBox="1"/>
          <p:nvPr>
            <p:custDataLst>
              <p:tags r:id="rId12"/>
            </p:custDataLst>
          </p:nvPr>
        </p:nvSpPr>
        <p:spPr>
          <a:xfrm>
            <a:off x="4508500" y="965200"/>
            <a:ext cx="1133475" cy="368300"/>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参保操作</a:t>
            </a:r>
            <a:endParaRPr lang="zh-CN" altLang="en-US" b="1" dirty="0">
              <a:latin typeface="微软雅黑" panose="020B0503020204020204" charset="-122"/>
              <a:ea typeface="微软雅黑" panose="020B0503020204020204" charset="-122"/>
            </a:endParaRPr>
          </a:p>
        </p:txBody>
      </p:sp>
      <p:pic>
        <p:nvPicPr>
          <p:cNvPr id="3" name="图片 2"/>
          <p:cNvPicPr>
            <a:picLocks noChangeAspect="1"/>
          </p:cNvPicPr>
          <p:nvPr>
            <p:custDataLst>
              <p:tags r:id="rId13"/>
            </p:custDataLst>
          </p:nvPr>
        </p:nvPicPr>
        <p:blipFill>
          <a:blip r:embed="rId14"/>
          <a:stretch>
            <a:fillRect/>
          </a:stretch>
        </p:blipFill>
        <p:spPr>
          <a:xfrm>
            <a:off x="2970530" y="1438910"/>
            <a:ext cx="4130040" cy="777240"/>
          </a:xfrm>
          <a:prstGeom prst="rect">
            <a:avLst/>
          </a:prstGeom>
        </p:spPr>
      </p:pic>
      <p:pic>
        <p:nvPicPr>
          <p:cNvPr id="4" name="图片 3"/>
          <p:cNvPicPr>
            <a:picLocks noChangeAspect="1"/>
          </p:cNvPicPr>
          <p:nvPr>
            <p:custDataLst>
              <p:tags r:id="rId15"/>
            </p:custDataLst>
          </p:nvPr>
        </p:nvPicPr>
        <p:blipFill>
          <a:blip r:embed="rId16"/>
          <a:stretch>
            <a:fillRect/>
          </a:stretch>
        </p:blipFill>
        <p:spPr>
          <a:xfrm>
            <a:off x="2848610" y="2689225"/>
            <a:ext cx="3954780" cy="777240"/>
          </a:xfrm>
          <a:prstGeom prst="rect">
            <a:avLst/>
          </a:prstGeom>
        </p:spPr>
      </p:pic>
      <p:sp>
        <p:nvSpPr>
          <p:cNvPr id="5" name="矩形 4"/>
          <p:cNvSpPr/>
          <p:nvPr>
            <p:custDataLst>
              <p:tags r:id="rId17"/>
            </p:custDataLst>
          </p:nvPr>
        </p:nvSpPr>
        <p:spPr>
          <a:xfrm>
            <a:off x="6925310" y="1372870"/>
            <a:ext cx="175260" cy="853440"/>
          </a:xfrm>
          <a:prstGeom prst="rect">
            <a:avLst/>
          </a:prstGeom>
          <a:solidFill>
            <a:srgbClr val="BBE0E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custDataLst>
              <p:tags r:id="rId18"/>
            </p:custDataLst>
          </p:nvPr>
        </p:nvSpPr>
        <p:spPr bwMode="auto">
          <a:xfrm>
            <a:off x="2704465" y="3787775"/>
            <a:ext cx="4987925" cy="932400"/>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pic>
        <p:nvPicPr>
          <p:cNvPr id="14" name="图片 13"/>
          <p:cNvPicPr>
            <a:picLocks noChangeAspect="1"/>
          </p:cNvPicPr>
          <p:nvPr>
            <p:custDataLst>
              <p:tags r:id="rId19"/>
            </p:custDataLst>
          </p:nvPr>
        </p:nvPicPr>
        <p:blipFill>
          <a:blip r:embed="rId16"/>
          <a:stretch>
            <a:fillRect/>
          </a:stretch>
        </p:blipFill>
        <p:spPr>
          <a:xfrm>
            <a:off x="2851785" y="3865245"/>
            <a:ext cx="3954780" cy="777240"/>
          </a:xfrm>
          <a:prstGeom prst="rect">
            <a:avLst/>
          </a:prstGeom>
        </p:spPr>
      </p:pic>
      <p:pic>
        <p:nvPicPr>
          <p:cNvPr id="15" name="图片 14"/>
          <p:cNvPicPr>
            <a:picLocks noChangeAspect="1"/>
          </p:cNvPicPr>
          <p:nvPr>
            <p:custDataLst>
              <p:tags r:id="rId20"/>
            </p:custDataLst>
          </p:nvPr>
        </p:nvPicPr>
        <p:blipFill>
          <a:blip r:embed="rId21"/>
          <a:stretch>
            <a:fillRect/>
          </a:stretch>
        </p:blipFill>
        <p:spPr>
          <a:xfrm>
            <a:off x="2874645" y="5096510"/>
            <a:ext cx="3931920" cy="739140"/>
          </a:xfrm>
          <a:prstGeom prst="rect">
            <a:avLst/>
          </a:prstGeom>
        </p:spPr>
      </p:pic>
      <p:cxnSp>
        <p:nvCxnSpPr>
          <p:cNvPr id="19" name="肘形连接符 18"/>
          <p:cNvCxnSpPr/>
          <p:nvPr>
            <p:custDataLst>
              <p:tags r:id="rId22"/>
            </p:custDataLst>
          </p:nvPr>
        </p:nvCxnSpPr>
        <p:spPr bwMode="auto">
          <a:xfrm>
            <a:off x="2449195" y="3091815"/>
            <a:ext cx="270000" cy="3175"/>
          </a:xfrm>
          <a:prstGeom prst="bentConnector2">
            <a:avLst/>
          </a:prstGeom>
          <a:solidFill>
            <a:srgbClr val="FFCC99"/>
          </a:solidFill>
          <a:ln w="25400" cap="flat" cmpd="sng" algn="ctr">
            <a:solidFill>
              <a:schemeClr val="bg1">
                <a:lumMod val="50000"/>
              </a:schemeClr>
            </a:solidFill>
            <a:prstDash val="solid"/>
            <a:round/>
            <a:headEnd type="none" w="lg" len="lg"/>
            <a:tailEnd type="triangle"/>
          </a:ln>
          <a:effectLst/>
        </p:spPr>
      </p:cxnSp>
      <p:cxnSp>
        <p:nvCxnSpPr>
          <p:cNvPr id="20" name="肘形连接符 19"/>
          <p:cNvCxnSpPr/>
          <p:nvPr>
            <p:custDataLst>
              <p:tags r:id="rId23"/>
            </p:custDataLst>
          </p:nvPr>
        </p:nvCxnSpPr>
        <p:spPr bwMode="auto">
          <a:xfrm>
            <a:off x="2449195" y="4270375"/>
            <a:ext cx="270000" cy="3175"/>
          </a:xfrm>
          <a:prstGeom prst="bentConnector2">
            <a:avLst/>
          </a:prstGeom>
          <a:solidFill>
            <a:srgbClr val="FFCC99"/>
          </a:solidFill>
          <a:ln w="25400" cap="flat" cmpd="sng" algn="ctr">
            <a:solidFill>
              <a:schemeClr val="bg1">
                <a:lumMod val="50000"/>
              </a:schemeClr>
            </a:solidFill>
            <a:prstDash val="solid"/>
            <a:round/>
            <a:headEnd type="none" w="lg" len="lg"/>
            <a:tailEnd type="triangle"/>
          </a:ln>
          <a:effectLst/>
        </p:spPr>
      </p:cxnSp>
      <p:sp>
        <p:nvSpPr>
          <p:cNvPr id="119" name="文本框 118"/>
          <p:cNvSpPr txBox="1"/>
          <p:nvPr>
            <p:custDataLst>
              <p:tags r:id="rId24"/>
            </p:custDataLst>
          </p:nvPr>
        </p:nvSpPr>
        <p:spPr>
          <a:xfrm>
            <a:off x="8173085" y="1838960"/>
            <a:ext cx="2833370"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继续办理参保：</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表示参保流程未结束，需继续操作</a:t>
            </a:r>
            <a:endParaRPr lang="zh-CN" altLang="en-US" sz="1100" b="1" dirty="0">
              <a:latin typeface="微软雅黑" panose="020B0503020204020204" charset="-122"/>
              <a:ea typeface="微软雅黑" panose="020B0503020204020204" charset="-122"/>
            </a:endParaRPr>
          </a:p>
        </p:txBody>
      </p:sp>
      <p:cxnSp>
        <p:nvCxnSpPr>
          <p:cNvPr id="6" name="肘形连接符 5"/>
          <p:cNvCxnSpPr>
            <a:stCxn id="10" idx="3"/>
            <a:endCxn id="117" idx="3"/>
          </p:cNvCxnSpPr>
          <p:nvPr>
            <p:custDataLst>
              <p:tags r:id="rId25"/>
            </p:custDataLst>
          </p:nvPr>
        </p:nvCxnSpPr>
        <p:spPr bwMode="auto">
          <a:xfrm flipH="1">
            <a:off x="7668895" y="1830070"/>
            <a:ext cx="19685" cy="3635375"/>
          </a:xfrm>
          <a:prstGeom prst="bentConnector3">
            <a:avLst>
              <a:gd name="adj1" fmla="val -1209677"/>
            </a:avLst>
          </a:prstGeom>
          <a:solidFill>
            <a:srgbClr val="FFCC99"/>
          </a:solidFill>
          <a:ln w="25400" cap="flat" cmpd="sng" algn="ctr">
            <a:solidFill>
              <a:schemeClr val="bg1">
                <a:lumMod val="50000"/>
              </a:schemeClr>
            </a:solidFill>
            <a:prstDash val="solid"/>
            <a:round/>
            <a:headEnd type="none" w="med" len="med"/>
            <a:tailEnd type="triangle"/>
          </a:ln>
          <a:effectLst/>
        </p:spPr>
      </p:cxnSp>
      <p:sp>
        <p:nvSpPr>
          <p:cNvPr id="9" name="文本框 8"/>
          <p:cNvSpPr txBox="1"/>
          <p:nvPr>
            <p:custDataLst>
              <p:tags r:id="rId26"/>
            </p:custDataLst>
          </p:nvPr>
        </p:nvSpPr>
        <p:spPr>
          <a:xfrm>
            <a:off x="8173085" y="2439035"/>
            <a:ext cx="283273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sym typeface="+mn-ea"/>
              </a:rPr>
              <a:t>修改参保名单：</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sym typeface="+mn-ea"/>
              </a:rPr>
              <a:t>表示在办理流程中，对参保名单进行修改</a:t>
            </a:r>
            <a:endParaRPr lang="zh-CN" altLang="en-US" sz="1100" b="1" dirty="0">
              <a:latin typeface="微软雅黑" panose="020B0503020204020204" charset="-122"/>
              <a:ea typeface="微软雅黑" panose="020B0503020204020204" charset="-122"/>
            </a:endParaRPr>
          </a:p>
        </p:txBody>
      </p:sp>
      <p:sp>
        <p:nvSpPr>
          <p:cNvPr id="11" name="文本框 10"/>
          <p:cNvSpPr txBox="1"/>
          <p:nvPr>
            <p:custDataLst>
              <p:tags r:id="rId27"/>
            </p:custDataLst>
          </p:nvPr>
        </p:nvSpPr>
        <p:spPr>
          <a:xfrm>
            <a:off x="8173085" y="3035300"/>
            <a:ext cx="2834005" cy="59880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sym typeface="+mn-ea"/>
              </a:rPr>
              <a:t>批次删除：</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当前批次可以进行删除，重新选择参保类型进行参保办理</a:t>
            </a:r>
            <a:endParaRPr lang="zh-CN" altLang="en-US" sz="1100" b="1" dirty="0">
              <a:latin typeface="微软雅黑" panose="020B0503020204020204" charset="-122"/>
              <a:ea typeface="微软雅黑" panose="020B0503020204020204" charset="-122"/>
            </a:endParaRPr>
          </a:p>
        </p:txBody>
      </p:sp>
      <p:sp>
        <p:nvSpPr>
          <p:cNvPr id="12" name="文本框 11"/>
          <p:cNvSpPr txBox="1"/>
          <p:nvPr>
            <p:custDataLst>
              <p:tags r:id="rId28"/>
            </p:custDataLst>
          </p:nvPr>
        </p:nvSpPr>
        <p:spPr>
          <a:xfrm>
            <a:off x="8173085" y="3931920"/>
            <a:ext cx="283400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查看批次信息：</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查看当前批次的基本信息</a:t>
            </a:r>
            <a:endParaRPr lang="zh-CN" altLang="en-US" sz="1100" b="1" dirty="0">
              <a:latin typeface="微软雅黑" panose="020B0503020204020204" charset="-122"/>
              <a:ea typeface="微软雅黑" panose="020B0503020204020204" charset="-122"/>
            </a:endParaRPr>
          </a:p>
        </p:txBody>
      </p:sp>
      <p:sp>
        <p:nvSpPr>
          <p:cNvPr id="16" name="文本框 15"/>
          <p:cNvSpPr txBox="1"/>
          <p:nvPr>
            <p:custDataLst>
              <p:tags r:id="rId29"/>
            </p:custDataLst>
          </p:nvPr>
        </p:nvSpPr>
        <p:spPr>
          <a:xfrm>
            <a:off x="8173085" y="4497070"/>
            <a:ext cx="283400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维护单位信息：</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点击维护单位基本信息</a:t>
            </a:r>
            <a:endParaRPr lang="zh-CN" altLang="en-US" sz="1100" b="1" dirty="0">
              <a:latin typeface="微软雅黑" panose="020B0503020204020204" charset="-122"/>
              <a:ea typeface="微软雅黑" panose="020B0503020204020204" charset="-122"/>
            </a:endParaRPr>
          </a:p>
        </p:txBody>
      </p:sp>
      <p:sp>
        <p:nvSpPr>
          <p:cNvPr id="17" name="文本框 16"/>
          <p:cNvSpPr txBox="1"/>
          <p:nvPr>
            <p:custDataLst>
              <p:tags r:id="rId30"/>
            </p:custDataLst>
          </p:nvPr>
        </p:nvSpPr>
        <p:spPr>
          <a:xfrm>
            <a:off x="8173085" y="5106035"/>
            <a:ext cx="2833370"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查看参保人员：</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查看当前批次内的参保人员信息</a:t>
            </a:r>
            <a:endParaRPr lang="zh-CN" altLang="en-US" sz="1100" b="1" dirty="0">
              <a:latin typeface="微软雅黑" panose="020B0503020204020204" charset="-122"/>
              <a:ea typeface="微软雅黑" panose="020B0503020204020204" charset="-122"/>
            </a:endParaRPr>
          </a:p>
        </p:txBody>
      </p:sp>
      <p:sp>
        <p:nvSpPr>
          <p:cNvPr id="18" name="虚尾箭头 17"/>
          <p:cNvSpPr/>
          <p:nvPr>
            <p:custDataLst>
              <p:tags r:id="rId31"/>
            </p:custDataLst>
          </p:nvPr>
        </p:nvSpPr>
        <p:spPr bwMode="auto">
          <a:xfrm rot="5400000">
            <a:off x="4465320" y="6106795"/>
            <a:ext cx="913765" cy="562610"/>
          </a:xfrm>
          <a:prstGeom prst="stripedRightArrow">
            <a:avLst>
              <a:gd name="adj1" fmla="val 50000"/>
              <a:gd name="adj2" fmla="val 51951"/>
            </a:avLst>
          </a:prstGeom>
          <a:solidFill>
            <a:schemeClr val="bg2">
              <a:lumMod val="75000"/>
              <a:alpha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118" grpId="0" bldLvl="0" animBg="1"/>
      <p:bldP spid="117" grpId="0" bldLvl="0" animBg="1"/>
      <p:bldP spid="10" grpId="0" bldLvl="0" animBg="1"/>
      <p:bldP spid="108" grpId="0" bldLvl="0" animBg="1"/>
      <p:bldP spid="109" grpId="0" bldLvl="0" animBg="1"/>
      <p:bldP spid="29" grpId="0"/>
      <p:bldP spid="110" grpId="0"/>
      <p:bldP spid="7" grpId="0" bldLvl="0" animBg="1"/>
      <p:bldP spid="8" grpId="0"/>
      <p:bldP spid="13" grpId="0" bldLvl="0" animBg="1"/>
      <p:bldP spid="119" grpId="0" bldLvl="0" animBg="1"/>
      <p:bldP spid="9" grpId="0" bldLvl="0" animBg="1"/>
      <p:bldP spid="11" grpId="0" bldLvl="0" animBg="1"/>
      <p:bldP spid="12" grpId="0" bldLvl="0" animBg="1"/>
      <p:bldP spid="16" grpId="0" bldLvl="0" animBg="1"/>
      <p:bldP spid="17" grpId="0" bldLvl="0" animBg="1"/>
      <p:bldP spid="18"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5" name="文本框 2"/>
          <p:cNvSpPr txBox="1"/>
          <p:nvPr>
            <p:custDataLst>
              <p:tags r:id="rId1"/>
            </p:custDataLst>
          </p:nvPr>
        </p:nvSpPr>
        <p:spPr>
          <a:xfrm>
            <a:off x="993140" y="255905"/>
            <a:ext cx="9544050" cy="583565"/>
          </a:xfrm>
          <a:prstGeom prst="rect">
            <a:avLst/>
          </a:prstGeom>
          <a:noFill/>
        </p:spPr>
        <p:txBody>
          <a:bodyPr wrap="square" rtlCol="0">
            <a:spAutoFit/>
          </a:bodyPr>
          <a:p>
            <a:pPr marL="457200" indent="-457200" algn="l">
              <a:buClrTx/>
              <a:buSzTx/>
              <a:buFont typeface="Wingdings" panose="05000000000000000000" charset="0"/>
              <a:buChar char="Ø"/>
            </a:pP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不同参保批次状态的说明</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
        <p:nvSpPr>
          <p:cNvPr id="343" name="任意形状 7"/>
          <p:cNvSpPr/>
          <p:nvPr>
            <p:custDataLst>
              <p:tags r:id="rId2"/>
            </p:custDataLst>
          </p:nvPr>
        </p:nvSpPr>
        <p:spPr>
          <a:xfrm rot="10800000" flipV="1">
            <a:off x="10619038" y="614194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a:p>
        </p:txBody>
      </p:sp>
      <p:sp>
        <p:nvSpPr>
          <p:cNvPr id="118" name="圆角矩形 117"/>
          <p:cNvSpPr/>
          <p:nvPr>
            <p:custDataLst>
              <p:tags r:id="rId3"/>
            </p:custDataLst>
          </p:nvPr>
        </p:nvSpPr>
        <p:spPr bwMode="auto">
          <a:xfrm>
            <a:off x="2701290" y="2611755"/>
            <a:ext cx="4987925" cy="932400"/>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117" name="圆角矩形 116"/>
          <p:cNvSpPr/>
          <p:nvPr>
            <p:custDataLst>
              <p:tags r:id="rId4"/>
            </p:custDataLst>
          </p:nvPr>
        </p:nvSpPr>
        <p:spPr bwMode="auto">
          <a:xfrm>
            <a:off x="2680970" y="4999355"/>
            <a:ext cx="4987925" cy="932400"/>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10" name="圆角矩形 9"/>
          <p:cNvSpPr/>
          <p:nvPr>
            <p:custDataLst>
              <p:tags r:id="rId5"/>
            </p:custDataLst>
          </p:nvPr>
        </p:nvSpPr>
        <p:spPr bwMode="auto">
          <a:xfrm>
            <a:off x="2680970" y="1362710"/>
            <a:ext cx="4988560" cy="934085"/>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108" name="矩形 107"/>
          <p:cNvSpPr/>
          <p:nvPr>
            <p:custDataLst>
              <p:tags r:id="rId6"/>
            </p:custDataLst>
          </p:nvPr>
        </p:nvSpPr>
        <p:spPr>
          <a:xfrm>
            <a:off x="3021628"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109" name="矩形 108"/>
          <p:cNvSpPr/>
          <p:nvPr>
            <p:custDataLst>
              <p:tags r:id="rId7"/>
            </p:custDataLst>
          </p:nvPr>
        </p:nvSpPr>
        <p:spPr>
          <a:xfrm>
            <a:off x="6029780"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29" name="文本框 28"/>
          <p:cNvSpPr txBox="1"/>
          <p:nvPr>
            <p:custDataLst>
              <p:tags r:id="rId8"/>
            </p:custDataLst>
          </p:nvPr>
        </p:nvSpPr>
        <p:spPr>
          <a:xfrm>
            <a:off x="3152466" y="965446"/>
            <a:ext cx="803776" cy="369332"/>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状态</a:t>
            </a:r>
            <a:endParaRPr lang="zh-CN" altLang="en-US" b="1" dirty="0">
              <a:latin typeface="微软雅黑" panose="020B0503020204020204" charset="-122"/>
              <a:ea typeface="微软雅黑" panose="020B0503020204020204" charset="-122"/>
            </a:endParaRPr>
          </a:p>
        </p:txBody>
      </p:sp>
      <p:sp>
        <p:nvSpPr>
          <p:cNvPr id="110" name="文本框 109"/>
          <p:cNvSpPr txBox="1"/>
          <p:nvPr>
            <p:custDataLst>
              <p:tags r:id="rId9"/>
            </p:custDataLst>
          </p:nvPr>
        </p:nvSpPr>
        <p:spPr>
          <a:xfrm>
            <a:off x="5953125" y="946150"/>
            <a:ext cx="1147445" cy="368300"/>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其它操作</a:t>
            </a:r>
            <a:endParaRPr lang="zh-CN" altLang="en-US" b="1" dirty="0">
              <a:latin typeface="微软雅黑" panose="020B0503020204020204" charset="-122"/>
              <a:ea typeface="微软雅黑" panose="020B0503020204020204" charset="-122"/>
            </a:endParaRPr>
          </a:p>
        </p:txBody>
      </p:sp>
      <p:cxnSp>
        <p:nvCxnSpPr>
          <p:cNvPr id="134" name="肘形连接符 133"/>
          <p:cNvCxnSpPr>
            <a:stCxn id="10" idx="1"/>
            <a:endCxn id="117" idx="1"/>
          </p:cNvCxnSpPr>
          <p:nvPr>
            <p:custDataLst>
              <p:tags r:id="rId10"/>
            </p:custDataLst>
          </p:nvPr>
        </p:nvCxnSpPr>
        <p:spPr bwMode="auto">
          <a:xfrm rot="10800000" flipH="1" flipV="1">
            <a:off x="2680970" y="1830070"/>
            <a:ext cx="3175" cy="3635375"/>
          </a:xfrm>
          <a:prstGeom prst="bentConnector3">
            <a:avLst>
              <a:gd name="adj1" fmla="val -7500000"/>
            </a:avLst>
          </a:prstGeom>
          <a:solidFill>
            <a:srgbClr val="FFCC99"/>
          </a:solidFill>
          <a:ln w="25400" cap="flat" cmpd="sng" algn="ctr">
            <a:solidFill>
              <a:schemeClr val="bg1">
                <a:lumMod val="50000"/>
              </a:schemeClr>
            </a:solidFill>
            <a:prstDash val="solid"/>
            <a:round/>
            <a:headEnd type="none" w="med" len="med"/>
            <a:tailEnd type="triangle"/>
          </a:ln>
          <a:effectLst/>
        </p:spPr>
      </p:cxnSp>
      <p:sp>
        <p:nvSpPr>
          <p:cNvPr id="7" name="矩形 6"/>
          <p:cNvSpPr/>
          <p:nvPr>
            <p:custDataLst>
              <p:tags r:id="rId11"/>
            </p:custDataLst>
          </p:nvPr>
        </p:nvSpPr>
        <p:spPr>
          <a:xfrm>
            <a:off x="4553883"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8" name="文本框 7"/>
          <p:cNvSpPr txBox="1"/>
          <p:nvPr>
            <p:custDataLst>
              <p:tags r:id="rId12"/>
            </p:custDataLst>
          </p:nvPr>
        </p:nvSpPr>
        <p:spPr>
          <a:xfrm>
            <a:off x="4508500" y="965200"/>
            <a:ext cx="1133475" cy="368300"/>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参保操作</a:t>
            </a:r>
            <a:endParaRPr lang="zh-CN" altLang="en-US" b="1" dirty="0">
              <a:latin typeface="微软雅黑" panose="020B0503020204020204" charset="-122"/>
              <a:ea typeface="微软雅黑" panose="020B0503020204020204" charset="-122"/>
            </a:endParaRPr>
          </a:p>
        </p:txBody>
      </p:sp>
      <p:sp>
        <p:nvSpPr>
          <p:cNvPr id="9" name="矩形 8"/>
          <p:cNvSpPr/>
          <p:nvPr>
            <p:custDataLst>
              <p:tags r:id="rId13"/>
            </p:custDataLst>
          </p:nvPr>
        </p:nvSpPr>
        <p:spPr>
          <a:xfrm>
            <a:off x="6925310" y="1362710"/>
            <a:ext cx="175260" cy="853440"/>
          </a:xfrm>
          <a:prstGeom prst="rect">
            <a:avLst/>
          </a:prstGeom>
          <a:solidFill>
            <a:srgbClr val="BBE0E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custDataLst>
              <p:tags r:id="rId14"/>
            </p:custDataLst>
          </p:nvPr>
        </p:nvSpPr>
        <p:spPr bwMode="auto">
          <a:xfrm>
            <a:off x="2704465" y="3787775"/>
            <a:ext cx="4987925" cy="932400"/>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cxnSp>
        <p:nvCxnSpPr>
          <p:cNvPr id="19" name="肘形连接符 18"/>
          <p:cNvCxnSpPr/>
          <p:nvPr>
            <p:custDataLst>
              <p:tags r:id="rId15"/>
            </p:custDataLst>
          </p:nvPr>
        </p:nvCxnSpPr>
        <p:spPr bwMode="auto">
          <a:xfrm>
            <a:off x="2449195" y="3091815"/>
            <a:ext cx="270000" cy="3175"/>
          </a:xfrm>
          <a:prstGeom prst="bentConnector2">
            <a:avLst/>
          </a:prstGeom>
          <a:solidFill>
            <a:srgbClr val="FFCC99"/>
          </a:solidFill>
          <a:ln w="25400" cap="flat" cmpd="sng" algn="ctr">
            <a:solidFill>
              <a:schemeClr val="bg1">
                <a:lumMod val="50000"/>
              </a:schemeClr>
            </a:solidFill>
            <a:prstDash val="solid"/>
            <a:round/>
            <a:headEnd type="none" w="lg" len="lg"/>
            <a:tailEnd type="triangle"/>
          </a:ln>
          <a:effectLst/>
        </p:spPr>
      </p:cxnSp>
      <p:cxnSp>
        <p:nvCxnSpPr>
          <p:cNvPr id="20" name="肘形连接符 19"/>
          <p:cNvCxnSpPr/>
          <p:nvPr>
            <p:custDataLst>
              <p:tags r:id="rId16"/>
            </p:custDataLst>
          </p:nvPr>
        </p:nvCxnSpPr>
        <p:spPr bwMode="auto">
          <a:xfrm>
            <a:off x="2449195" y="4270375"/>
            <a:ext cx="270000" cy="3175"/>
          </a:xfrm>
          <a:prstGeom prst="bentConnector2">
            <a:avLst/>
          </a:prstGeom>
          <a:solidFill>
            <a:srgbClr val="FFCC99"/>
          </a:solidFill>
          <a:ln w="25400" cap="flat" cmpd="sng" algn="ctr">
            <a:solidFill>
              <a:schemeClr val="bg1">
                <a:lumMod val="50000"/>
              </a:schemeClr>
            </a:solidFill>
            <a:prstDash val="solid"/>
            <a:round/>
            <a:headEnd type="none" w="lg" len="lg"/>
            <a:tailEnd type="triangle"/>
          </a:ln>
          <a:effectLst/>
        </p:spPr>
      </p:cxnSp>
      <p:pic>
        <p:nvPicPr>
          <p:cNvPr id="6" name="图片 5"/>
          <p:cNvPicPr>
            <a:picLocks noChangeAspect="1"/>
          </p:cNvPicPr>
          <p:nvPr>
            <p:custDataLst>
              <p:tags r:id="rId17"/>
            </p:custDataLst>
          </p:nvPr>
        </p:nvPicPr>
        <p:blipFill>
          <a:blip r:embed="rId18"/>
          <a:stretch>
            <a:fillRect/>
          </a:stretch>
        </p:blipFill>
        <p:spPr>
          <a:xfrm>
            <a:off x="3021330" y="1465580"/>
            <a:ext cx="4053840" cy="739140"/>
          </a:xfrm>
          <a:prstGeom prst="rect">
            <a:avLst/>
          </a:prstGeom>
        </p:spPr>
      </p:pic>
      <p:pic>
        <p:nvPicPr>
          <p:cNvPr id="2" name="图片 1"/>
          <p:cNvPicPr>
            <a:picLocks noChangeAspect="1"/>
          </p:cNvPicPr>
          <p:nvPr>
            <p:custDataLst>
              <p:tags r:id="rId19"/>
            </p:custDataLst>
          </p:nvPr>
        </p:nvPicPr>
        <p:blipFill>
          <a:blip r:embed="rId20"/>
          <a:stretch>
            <a:fillRect/>
          </a:stretch>
        </p:blipFill>
        <p:spPr>
          <a:xfrm>
            <a:off x="3013075" y="2707640"/>
            <a:ext cx="4114800" cy="762000"/>
          </a:xfrm>
          <a:prstGeom prst="rect">
            <a:avLst/>
          </a:prstGeom>
        </p:spPr>
      </p:pic>
      <p:pic>
        <p:nvPicPr>
          <p:cNvPr id="5" name="图片 4"/>
          <p:cNvPicPr>
            <a:picLocks noChangeAspect="1"/>
          </p:cNvPicPr>
          <p:nvPr>
            <p:custDataLst>
              <p:tags r:id="rId21"/>
            </p:custDataLst>
          </p:nvPr>
        </p:nvPicPr>
        <p:blipFill>
          <a:blip r:embed="rId22"/>
          <a:stretch>
            <a:fillRect/>
          </a:stretch>
        </p:blipFill>
        <p:spPr>
          <a:xfrm>
            <a:off x="3013075" y="3916045"/>
            <a:ext cx="4152900" cy="655320"/>
          </a:xfrm>
          <a:prstGeom prst="rect">
            <a:avLst/>
          </a:prstGeom>
        </p:spPr>
      </p:pic>
      <p:sp>
        <p:nvSpPr>
          <p:cNvPr id="119" name="文本框 118"/>
          <p:cNvSpPr txBox="1"/>
          <p:nvPr>
            <p:custDataLst>
              <p:tags r:id="rId23"/>
            </p:custDataLst>
          </p:nvPr>
        </p:nvSpPr>
        <p:spPr>
          <a:xfrm>
            <a:off x="8173085" y="1838960"/>
            <a:ext cx="2833370"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继续办理参保：</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表示参保流程未结束，需继续操作</a:t>
            </a:r>
            <a:endParaRPr lang="zh-CN" altLang="en-US" sz="1100" b="1" dirty="0">
              <a:latin typeface="微软雅黑" panose="020B0503020204020204" charset="-122"/>
              <a:ea typeface="微软雅黑" panose="020B0503020204020204" charset="-122"/>
            </a:endParaRPr>
          </a:p>
        </p:txBody>
      </p:sp>
      <p:cxnSp>
        <p:nvCxnSpPr>
          <p:cNvPr id="3" name="肘形连接符 2"/>
          <p:cNvCxnSpPr/>
          <p:nvPr>
            <p:custDataLst>
              <p:tags r:id="rId24"/>
            </p:custDataLst>
          </p:nvPr>
        </p:nvCxnSpPr>
        <p:spPr bwMode="auto">
          <a:xfrm flipH="1">
            <a:off x="7668895" y="1830070"/>
            <a:ext cx="19685" cy="3635375"/>
          </a:xfrm>
          <a:prstGeom prst="bentConnector3">
            <a:avLst>
              <a:gd name="adj1" fmla="val -1209677"/>
            </a:avLst>
          </a:prstGeom>
          <a:solidFill>
            <a:srgbClr val="FFCC99"/>
          </a:solidFill>
          <a:ln w="25400" cap="flat" cmpd="sng" algn="ctr">
            <a:solidFill>
              <a:schemeClr val="bg1">
                <a:lumMod val="50000"/>
              </a:schemeClr>
            </a:solidFill>
            <a:prstDash val="solid"/>
            <a:round/>
            <a:headEnd type="none" w="med" len="med"/>
            <a:tailEnd type="triangle"/>
          </a:ln>
          <a:effectLst/>
        </p:spPr>
      </p:cxnSp>
      <p:sp>
        <p:nvSpPr>
          <p:cNvPr id="4" name="文本框 3"/>
          <p:cNvSpPr txBox="1"/>
          <p:nvPr>
            <p:custDataLst>
              <p:tags r:id="rId25"/>
            </p:custDataLst>
          </p:nvPr>
        </p:nvSpPr>
        <p:spPr>
          <a:xfrm>
            <a:off x="8173085" y="2439035"/>
            <a:ext cx="283273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sym typeface="+mn-ea"/>
              </a:rPr>
              <a:t>修改参保名单：</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sym typeface="+mn-ea"/>
              </a:rPr>
              <a:t>表示在办理流程中，对参保</a:t>
            </a:r>
            <a:r>
              <a:rPr lang="zh-CN" altLang="en-US" sz="1100" b="1" dirty="0">
                <a:latin typeface="微软雅黑" panose="020B0503020204020204" charset="-122"/>
                <a:ea typeface="微软雅黑" panose="020B0503020204020204" charset="-122"/>
                <a:sym typeface="+mn-ea"/>
              </a:rPr>
              <a:t>名单</a:t>
            </a:r>
            <a:r>
              <a:rPr lang="zh-CN" altLang="en-US" sz="1100" b="1" dirty="0">
                <a:latin typeface="微软雅黑" panose="020B0503020204020204" charset="-122"/>
                <a:ea typeface="微软雅黑" panose="020B0503020204020204" charset="-122"/>
                <a:sym typeface="+mn-ea"/>
              </a:rPr>
              <a:t>进行修改</a:t>
            </a:r>
            <a:endParaRPr lang="zh-CN" altLang="en-US" sz="1100" b="1" dirty="0">
              <a:latin typeface="微软雅黑" panose="020B0503020204020204" charset="-122"/>
              <a:ea typeface="微软雅黑" panose="020B0503020204020204" charset="-122"/>
            </a:endParaRPr>
          </a:p>
        </p:txBody>
      </p:sp>
      <p:sp>
        <p:nvSpPr>
          <p:cNvPr id="11" name="文本框 10"/>
          <p:cNvSpPr txBox="1"/>
          <p:nvPr>
            <p:custDataLst>
              <p:tags r:id="rId26"/>
            </p:custDataLst>
          </p:nvPr>
        </p:nvSpPr>
        <p:spPr>
          <a:xfrm>
            <a:off x="8173085" y="3035300"/>
            <a:ext cx="2834005" cy="59880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sym typeface="+mn-ea"/>
              </a:rPr>
              <a:t>批次删除：</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当前批次可以进行删除，重新选择参保类型进行参保办理</a:t>
            </a:r>
            <a:endParaRPr lang="zh-CN" altLang="en-US" sz="1100" b="1" dirty="0">
              <a:latin typeface="微软雅黑" panose="020B0503020204020204" charset="-122"/>
              <a:ea typeface="微软雅黑" panose="020B0503020204020204" charset="-122"/>
            </a:endParaRPr>
          </a:p>
        </p:txBody>
      </p:sp>
      <p:sp>
        <p:nvSpPr>
          <p:cNvPr id="12" name="文本框 11"/>
          <p:cNvSpPr txBox="1"/>
          <p:nvPr>
            <p:custDataLst>
              <p:tags r:id="rId27"/>
            </p:custDataLst>
          </p:nvPr>
        </p:nvSpPr>
        <p:spPr>
          <a:xfrm>
            <a:off x="8173085" y="3931920"/>
            <a:ext cx="283400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查看批次信息：</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查看当前批次的基本信息</a:t>
            </a:r>
            <a:endParaRPr lang="zh-CN" altLang="en-US" sz="1100" b="1" dirty="0">
              <a:latin typeface="微软雅黑" panose="020B0503020204020204" charset="-122"/>
              <a:ea typeface="微软雅黑" panose="020B0503020204020204" charset="-122"/>
            </a:endParaRPr>
          </a:p>
        </p:txBody>
      </p:sp>
      <p:sp>
        <p:nvSpPr>
          <p:cNvPr id="16" name="文本框 15"/>
          <p:cNvSpPr txBox="1"/>
          <p:nvPr>
            <p:custDataLst>
              <p:tags r:id="rId28"/>
            </p:custDataLst>
          </p:nvPr>
        </p:nvSpPr>
        <p:spPr>
          <a:xfrm>
            <a:off x="8173085" y="4497070"/>
            <a:ext cx="283400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维护单位信息：</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点击维护单位基本信息</a:t>
            </a:r>
            <a:endParaRPr lang="zh-CN" altLang="en-US" sz="1100" b="1" dirty="0">
              <a:latin typeface="微软雅黑" panose="020B0503020204020204" charset="-122"/>
              <a:ea typeface="微软雅黑" panose="020B0503020204020204" charset="-122"/>
            </a:endParaRPr>
          </a:p>
        </p:txBody>
      </p:sp>
      <p:sp>
        <p:nvSpPr>
          <p:cNvPr id="17" name="文本框 16"/>
          <p:cNvSpPr txBox="1"/>
          <p:nvPr>
            <p:custDataLst>
              <p:tags r:id="rId29"/>
            </p:custDataLst>
          </p:nvPr>
        </p:nvSpPr>
        <p:spPr>
          <a:xfrm>
            <a:off x="8173085" y="5106035"/>
            <a:ext cx="2833370"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查看参保人员：</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查看当前批次内的参保人员信息</a:t>
            </a:r>
            <a:endParaRPr lang="zh-CN" altLang="en-US" sz="1100" b="1" dirty="0">
              <a:latin typeface="微软雅黑" panose="020B0503020204020204" charset="-122"/>
              <a:ea typeface="微软雅黑" panose="020B0503020204020204" charset="-122"/>
            </a:endParaRPr>
          </a:p>
        </p:txBody>
      </p:sp>
      <p:cxnSp>
        <p:nvCxnSpPr>
          <p:cNvPr id="35" name="直接箭头连接符 34"/>
          <p:cNvCxnSpPr/>
          <p:nvPr>
            <p:custDataLst>
              <p:tags r:id="rId30"/>
            </p:custDataLst>
          </p:nvPr>
        </p:nvCxnSpPr>
        <p:spPr bwMode="auto">
          <a:xfrm>
            <a:off x="3554610" y="3541232"/>
            <a:ext cx="0" cy="241200"/>
          </a:xfrm>
          <a:prstGeom prst="straightConnector1">
            <a:avLst/>
          </a:prstGeom>
          <a:solidFill>
            <a:srgbClr val="FFCC99"/>
          </a:solidFill>
          <a:ln w="25400" cap="flat" cmpd="sng" algn="ctr">
            <a:solidFill>
              <a:schemeClr val="accent1">
                <a:lumMod val="50000"/>
              </a:schemeClr>
            </a:solidFill>
            <a:prstDash val="solid"/>
            <a:round/>
            <a:headEnd type="none" w="med" len="med"/>
            <a:tailEnd type="triangle"/>
          </a:ln>
          <a:effectLst/>
        </p:spPr>
      </p:cxnSp>
      <p:cxnSp>
        <p:nvCxnSpPr>
          <p:cNvPr id="14" name="直接箭头连接符 13"/>
          <p:cNvCxnSpPr/>
          <p:nvPr>
            <p:custDataLst>
              <p:tags r:id="rId31"/>
            </p:custDataLst>
          </p:nvPr>
        </p:nvCxnSpPr>
        <p:spPr bwMode="auto">
          <a:xfrm>
            <a:off x="3554610" y="4571202"/>
            <a:ext cx="0" cy="423545"/>
          </a:xfrm>
          <a:prstGeom prst="straightConnector1">
            <a:avLst/>
          </a:prstGeom>
          <a:solidFill>
            <a:srgbClr val="FFCC99"/>
          </a:solidFill>
          <a:ln w="25400" cap="flat" cmpd="sng" algn="ctr">
            <a:solidFill>
              <a:schemeClr val="accent1">
                <a:lumMod val="50000"/>
              </a:schemeClr>
            </a:solidFill>
            <a:prstDash val="solid"/>
            <a:round/>
            <a:headEnd type="none" w="med" len="med"/>
            <a:tailEnd type="triangle"/>
          </a:ln>
          <a:effectLst/>
        </p:spPr>
      </p:cxnSp>
      <p:sp>
        <p:nvSpPr>
          <p:cNvPr id="15" name="文本框 14"/>
          <p:cNvSpPr txBox="1"/>
          <p:nvPr>
            <p:custDataLst>
              <p:tags r:id="rId32"/>
            </p:custDataLst>
          </p:nvPr>
        </p:nvSpPr>
        <p:spPr>
          <a:xfrm>
            <a:off x="2704465" y="6096000"/>
            <a:ext cx="5209540" cy="460375"/>
          </a:xfrm>
          <a:prstGeom prst="rect">
            <a:avLst/>
          </a:prstGeom>
          <a:noFill/>
        </p:spPr>
        <p:txBody>
          <a:bodyPr wrap="square" rtlCol="0">
            <a:spAutoFit/>
          </a:bodyPr>
          <a:p>
            <a:r>
              <a:rPr lang="zh-CN" altLang="en-US" sz="1200">
                <a:highlight>
                  <a:srgbClr val="C0C0C0"/>
                </a:highlight>
                <a:sym typeface="+mn-ea"/>
              </a:rPr>
              <a:t>职保会审核不通过，继续办理参保修改材料</a:t>
            </a:r>
            <a:r>
              <a:rPr lang="en-US" altLang="zh-CN" sz="1200">
                <a:highlight>
                  <a:srgbClr val="C0C0C0"/>
                </a:highlight>
                <a:sym typeface="+mn-ea"/>
              </a:rPr>
              <a:t> </a:t>
            </a:r>
            <a:r>
              <a:rPr lang="zh-CN" altLang="en-US" sz="1200">
                <a:highlight>
                  <a:srgbClr val="C0C0C0"/>
                </a:highlight>
                <a:sym typeface="+mn-ea"/>
              </a:rPr>
              <a:t>或</a:t>
            </a:r>
            <a:r>
              <a:rPr lang="en-US" altLang="zh-CN" sz="1200">
                <a:highlight>
                  <a:srgbClr val="C0C0C0"/>
                </a:highlight>
                <a:sym typeface="+mn-ea"/>
              </a:rPr>
              <a:t> </a:t>
            </a:r>
            <a:r>
              <a:rPr lang="zh-CN" altLang="en-US" sz="1200">
                <a:highlight>
                  <a:srgbClr val="C0C0C0"/>
                </a:highlight>
                <a:sym typeface="+mn-ea"/>
              </a:rPr>
              <a:t>修改清册</a:t>
            </a:r>
            <a:r>
              <a:rPr lang="en-US" altLang="zh-CN" sz="1200">
                <a:highlight>
                  <a:srgbClr val="C0C0C0"/>
                </a:highlight>
                <a:sym typeface="+mn-ea"/>
              </a:rPr>
              <a:t> </a:t>
            </a:r>
            <a:r>
              <a:rPr lang="zh-CN" altLang="en-US" sz="1200">
                <a:highlight>
                  <a:srgbClr val="C0C0C0"/>
                </a:highlight>
                <a:sym typeface="+mn-ea"/>
              </a:rPr>
              <a:t>或进行批次删除</a:t>
            </a:r>
            <a:endParaRPr lang="zh-CN" altLang="en-US" sz="1200">
              <a:highlight>
                <a:srgbClr val="C0C0C0"/>
              </a:highlight>
            </a:endParaRPr>
          </a:p>
          <a:p>
            <a:endParaRPr lang="zh-CN" altLang="en-US" sz="1200">
              <a:highlight>
                <a:srgbClr val="C0C0C0"/>
              </a:highlight>
            </a:endParaRPr>
          </a:p>
        </p:txBody>
      </p:sp>
      <p:cxnSp>
        <p:nvCxnSpPr>
          <p:cNvPr id="120" name="直接箭头连接符 119"/>
          <p:cNvCxnSpPr/>
          <p:nvPr>
            <p:custDataLst>
              <p:tags r:id="rId33"/>
            </p:custDataLst>
          </p:nvPr>
        </p:nvCxnSpPr>
        <p:spPr bwMode="auto">
          <a:xfrm flipV="1">
            <a:off x="3554610" y="5879300"/>
            <a:ext cx="0" cy="228254"/>
          </a:xfrm>
          <a:prstGeom prst="straightConnector1">
            <a:avLst/>
          </a:prstGeom>
          <a:solidFill>
            <a:srgbClr val="FFCC99"/>
          </a:solidFill>
          <a:ln w="25400" cap="flat" cmpd="sng" algn="ctr">
            <a:solidFill>
              <a:schemeClr val="accent1">
                <a:lumMod val="50000"/>
              </a:schemeClr>
            </a:solidFill>
            <a:prstDash val="solid"/>
            <a:round/>
            <a:headEnd type="none" w="med" len="med"/>
            <a:tailEnd type="triangle"/>
          </a:ln>
          <a:effectLst/>
        </p:spPr>
      </p:cxnSp>
      <p:pic>
        <p:nvPicPr>
          <p:cNvPr id="21" name="图片 20"/>
          <p:cNvPicPr>
            <a:picLocks noChangeAspect="1"/>
          </p:cNvPicPr>
          <p:nvPr>
            <p:custDataLst>
              <p:tags r:id="rId34"/>
            </p:custDataLst>
          </p:nvPr>
        </p:nvPicPr>
        <p:blipFill>
          <a:blip r:embed="rId35"/>
          <a:stretch>
            <a:fillRect/>
          </a:stretch>
        </p:blipFill>
        <p:spPr>
          <a:xfrm>
            <a:off x="3000375" y="5099050"/>
            <a:ext cx="4091940" cy="739140"/>
          </a:xfrm>
          <a:prstGeom prst="rect">
            <a:avLst/>
          </a:prstGeom>
        </p:spPr>
      </p:pic>
      <p:sp>
        <p:nvSpPr>
          <p:cNvPr id="22" name="虚尾箭头 21"/>
          <p:cNvSpPr/>
          <p:nvPr>
            <p:custDataLst>
              <p:tags r:id="rId36"/>
            </p:custDataLst>
          </p:nvPr>
        </p:nvSpPr>
        <p:spPr bwMode="auto">
          <a:xfrm rot="5400000">
            <a:off x="7366635" y="6111240"/>
            <a:ext cx="913765" cy="562610"/>
          </a:xfrm>
          <a:prstGeom prst="stripedRightArrow">
            <a:avLst>
              <a:gd name="adj1" fmla="val 50000"/>
              <a:gd name="adj2" fmla="val 51951"/>
            </a:avLst>
          </a:prstGeom>
          <a:solidFill>
            <a:schemeClr val="bg2">
              <a:lumMod val="75000"/>
              <a:alpha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118" grpId="0" bldLvl="0" animBg="1"/>
      <p:bldP spid="117" grpId="0" bldLvl="0" animBg="1"/>
      <p:bldP spid="10" grpId="0" bldLvl="0" animBg="1"/>
      <p:bldP spid="108" grpId="0" bldLvl="0" animBg="1"/>
      <p:bldP spid="109" grpId="0" bldLvl="0" animBg="1"/>
      <p:bldP spid="29" grpId="0"/>
      <p:bldP spid="110" grpId="0"/>
      <p:bldP spid="7" grpId="0" bldLvl="0" animBg="1"/>
      <p:bldP spid="8" grpId="0"/>
      <p:bldP spid="13" grpId="0" bldLvl="0" animBg="1"/>
      <p:bldP spid="119" grpId="0" bldLvl="0" animBg="1"/>
      <p:bldP spid="4" grpId="0" bldLvl="0" animBg="1"/>
      <p:bldP spid="11" grpId="0" bldLvl="0" animBg="1"/>
      <p:bldP spid="12" grpId="0" bldLvl="0" animBg="1"/>
      <p:bldP spid="16" grpId="0" bldLvl="0" animBg="1"/>
      <p:bldP spid="17" grpId="0" bldLvl="0" animBg="1"/>
      <p:bldP spid="22"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5" name="文本框 2"/>
          <p:cNvSpPr txBox="1"/>
          <p:nvPr>
            <p:custDataLst>
              <p:tags r:id="rId1"/>
            </p:custDataLst>
          </p:nvPr>
        </p:nvSpPr>
        <p:spPr>
          <a:xfrm>
            <a:off x="993140" y="255905"/>
            <a:ext cx="9544050" cy="583565"/>
          </a:xfrm>
          <a:prstGeom prst="rect">
            <a:avLst/>
          </a:prstGeom>
          <a:noFill/>
        </p:spPr>
        <p:txBody>
          <a:bodyPr wrap="square" rtlCol="0">
            <a:spAutoFit/>
          </a:bodyPr>
          <a:p>
            <a:pPr marL="457200" indent="-457200" algn="l">
              <a:buClrTx/>
              <a:buSzTx/>
              <a:buFont typeface="Wingdings" panose="05000000000000000000" charset="0"/>
              <a:buChar char="Ø"/>
            </a:pP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不同参保批次状态的说明</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
        <p:nvSpPr>
          <p:cNvPr id="10" name="圆角矩形 9"/>
          <p:cNvSpPr/>
          <p:nvPr>
            <p:custDataLst>
              <p:tags r:id="rId2"/>
            </p:custDataLst>
          </p:nvPr>
        </p:nvSpPr>
        <p:spPr bwMode="auto">
          <a:xfrm>
            <a:off x="2680970" y="1362710"/>
            <a:ext cx="4988560" cy="934085"/>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pic>
        <p:nvPicPr>
          <p:cNvPr id="18" name="图片 17"/>
          <p:cNvPicPr>
            <a:picLocks noChangeAspect="1"/>
          </p:cNvPicPr>
          <p:nvPr>
            <p:custDataLst>
              <p:tags r:id="rId3"/>
            </p:custDataLst>
          </p:nvPr>
        </p:nvPicPr>
        <p:blipFill>
          <a:blip r:embed="rId4"/>
          <a:stretch>
            <a:fillRect/>
          </a:stretch>
        </p:blipFill>
        <p:spPr>
          <a:xfrm>
            <a:off x="3000375" y="1444625"/>
            <a:ext cx="4008120" cy="762000"/>
          </a:xfrm>
          <a:prstGeom prst="rect">
            <a:avLst/>
          </a:prstGeom>
        </p:spPr>
      </p:pic>
      <p:sp>
        <p:nvSpPr>
          <p:cNvPr id="343" name="任意形状 7"/>
          <p:cNvSpPr/>
          <p:nvPr>
            <p:custDataLst>
              <p:tags r:id="rId5"/>
            </p:custDataLst>
          </p:nvPr>
        </p:nvSpPr>
        <p:spPr>
          <a:xfrm rot="10800000" flipV="1">
            <a:off x="10619038" y="614194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a:p>
        </p:txBody>
      </p:sp>
      <p:sp>
        <p:nvSpPr>
          <p:cNvPr id="118" name="圆角矩形 117"/>
          <p:cNvSpPr/>
          <p:nvPr>
            <p:custDataLst>
              <p:tags r:id="rId6"/>
            </p:custDataLst>
          </p:nvPr>
        </p:nvSpPr>
        <p:spPr bwMode="auto">
          <a:xfrm>
            <a:off x="2701290" y="2611755"/>
            <a:ext cx="4987925" cy="932400"/>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117" name="圆角矩形 116"/>
          <p:cNvSpPr/>
          <p:nvPr>
            <p:custDataLst>
              <p:tags r:id="rId7"/>
            </p:custDataLst>
          </p:nvPr>
        </p:nvSpPr>
        <p:spPr bwMode="auto">
          <a:xfrm>
            <a:off x="2680970" y="4999355"/>
            <a:ext cx="4987925" cy="932400"/>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108" name="矩形 107"/>
          <p:cNvSpPr/>
          <p:nvPr>
            <p:custDataLst>
              <p:tags r:id="rId8"/>
            </p:custDataLst>
          </p:nvPr>
        </p:nvSpPr>
        <p:spPr>
          <a:xfrm>
            <a:off x="3021628"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109" name="矩形 108"/>
          <p:cNvSpPr/>
          <p:nvPr>
            <p:custDataLst>
              <p:tags r:id="rId9"/>
            </p:custDataLst>
          </p:nvPr>
        </p:nvSpPr>
        <p:spPr>
          <a:xfrm>
            <a:off x="6029780"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29" name="文本框 28"/>
          <p:cNvSpPr txBox="1"/>
          <p:nvPr>
            <p:custDataLst>
              <p:tags r:id="rId10"/>
            </p:custDataLst>
          </p:nvPr>
        </p:nvSpPr>
        <p:spPr>
          <a:xfrm>
            <a:off x="3152466" y="965446"/>
            <a:ext cx="803776" cy="369332"/>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状态</a:t>
            </a:r>
            <a:endParaRPr lang="zh-CN" altLang="en-US" b="1" dirty="0">
              <a:latin typeface="微软雅黑" panose="020B0503020204020204" charset="-122"/>
              <a:ea typeface="微软雅黑" panose="020B0503020204020204" charset="-122"/>
            </a:endParaRPr>
          </a:p>
        </p:txBody>
      </p:sp>
      <p:sp>
        <p:nvSpPr>
          <p:cNvPr id="110" name="文本框 109"/>
          <p:cNvSpPr txBox="1"/>
          <p:nvPr>
            <p:custDataLst>
              <p:tags r:id="rId11"/>
            </p:custDataLst>
          </p:nvPr>
        </p:nvSpPr>
        <p:spPr>
          <a:xfrm>
            <a:off x="5953125" y="946150"/>
            <a:ext cx="1147445" cy="368300"/>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其它操作</a:t>
            </a:r>
            <a:endParaRPr lang="zh-CN" altLang="en-US" b="1" dirty="0">
              <a:latin typeface="微软雅黑" panose="020B0503020204020204" charset="-122"/>
              <a:ea typeface="微软雅黑" panose="020B0503020204020204" charset="-122"/>
            </a:endParaRPr>
          </a:p>
        </p:txBody>
      </p:sp>
      <p:cxnSp>
        <p:nvCxnSpPr>
          <p:cNvPr id="134" name="肘形连接符 133"/>
          <p:cNvCxnSpPr>
            <a:stCxn id="10" idx="1"/>
            <a:endCxn id="117" idx="1"/>
          </p:cNvCxnSpPr>
          <p:nvPr>
            <p:custDataLst>
              <p:tags r:id="rId12"/>
            </p:custDataLst>
          </p:nvPr>
        </p:nvCxnSpPr>
        <p:spPr bwMode="auto">
          <a:xfrm rot="10800000" flipH="1" flipV="1">
            <a:off x="2680970" y="1830070"/>
            <a:ext cx="3175" cy="3635375"/>
          </a:xfrm>
          <a:prstGeom prst="bentConnector3">
            <a:avLst>
              <a:gd name="adj1" fmla="val -7500000"/>
            </a:avLst>
          </a:prstGeom>
          <a:solidFill>
            <a:srgbClr val="FFCC99"/>
          </a:solidFill>
          <a:ln w="25400" cap="flat" cmpd="sng" algn="ctr">
            <a:solidFill>
              <a:schemeClr val="bg1">
                <a:lumMod val="50000"/>
              </a:schemeClr>
            </a:solidFill>
            <a:prstDash val="solid"/>
            <a:round/>
            <a:headEnd type="none" w="med" len="med"/>
            <a:tailEnd type="triangle"/>
          </a:ln>
          <a:effectLst/>
        </p:spPr>
      </p:cxnSp>
      <p:sp>
        <p:nvSpPr>
          <p:cNvPr id="7" name="矩形 6"/>
          <p:cNvSpPr/>
          <p:nvPr>
            <p:custDataLst>
              <p:tags r:id="rId13"/>
            </p:custDataLst>
          </p:nvPr>
        </p:nvSpPr>
        <p:spPr>
          <a:xfrm>
            <a:off x="4553883"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8" name="文本框 7"/>
          <p:cNvSpPr txBox="1"/>
          <p:nvPr>
            <p:custDataLst>
              <p:tags r:id="rId14"/>
            </p:custDataLst>
          </p:nvPr>
        </p:nvSpPr>
        <p:spPr>
          <a:xfrm>
            <a:off x="4508500" y="965200"/>
            <a:ext cx="1133475" cy="368300"/>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参保操作</a:t>
            </a:r>
            <a:endParaRPr lang="zh-CN" altLang="en-US" b="1" dirty="0">
              <a:latin typeface="微软雅黑" panose="020B0503020204020204" charset="-122"/>
              <a:ea typeface="微软雅黑" panose="020B0503020204020204" charset="-122"/>
            </a:endParaRPr>
          </a:p>
        </p:txBody>
      </p:sp>
      <p:sp>
        <p:nvSpPr>
          <p:cNvPr id="3" name="矩形 2"/>
          <p:cNvSpPr/>
          <p:nvPr>
            <p:custDataLst>
              <p:tags r:id="rId15"/>
            </p:custDataLst>
          </p:nvPr>
        </p:nvSpPr>
        <p:spPr>
          <a:xfrm>
            <a:off x="6925310" y="1362710"/>
            <a:ext cx="175260" cy="853440"/>
          </a:xfrm>
          <a:prstGeom prst="rect">
            <a:avLst/>
          </a:prstGeom>
          <a:solidFill>
            <a:srgbClr val="BBE0E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custDataLst>
              <p:tags r:id="rId16"/>
            </p:custDataLst>
          </p:nvPr>
        </p:nvSpPr>
        <p:spPr bwMode="auto">
          <a:xfrm>
            <a:off x="2704465" y="3787775"/>
            <a:ext cx="4987925" cy="932400"/>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cxnSp>
        <p:nvCxnSpPr>
          <p:cNvPr id="19" name="肘形连接符 18"/>
          <p:cNvCxnSpPr/>
          <p:nvPr>
            <p:custDataLst>
              <p:tags r:id="rId17"/>
            </p:custDataLst>
          </p:nvPr>
        </p:nvCxnSpPr>
        <p:spPr bwMode="auto">
          <a:xfrm>
            <a:off x="2449195" y="3091815"/>
            <a:ext cx="270000" cy="3175"/>
          </a:xfrm>
          <a:prstGeom prst="bentConnector2">
            <a:avLst/>
          </a:prstGeom>
          <a:solidFill>
            <a:srgbClr val="FFCC99"/>
          </a:solidFill>
          <a:ln w="25400" cap="flat" cmpd="sng" algn="ctr">
            <a:solidFill>
              <a:schemeClr val="bg1">
                <a:lumMod val="50000"/>
              </a:schemeClr>
            </a:solidFill>
            <a:prstDash val="solid"/>
            <a:round/>
            <a:headEnd type="none" w="lg" len="lg"/>
            <a:tailEnd type="triangle"/>
          </a:ln>
          <a:effectLst/>
        </p:spPr>
      </p:cxnSp>
      <p:cxnSp>
        <p:nvCxnSpPr>
          <p:cNvPr id="20" name="肘形连接符 19"/>
          <p:cNvCxnSpPr/>
          <p:nvPr>
            <p:custDataLst>
              <p:tags r:id="rId18"/>
            </p:custDataLst>
          </p:nvPr>
        </p:nvCxnSpPr>
        <p:spPr bwMode="auto">
          <a:xfrm>
            <a:off x="2449195" y="4270375"/>
            <a:ext cx="270000" cy="3175"/>
          </a:xfrm>
          <a:prstGeom prst="bentConnector2">
            <a:avLst/>
          </a:prstGeom>
          <a:solidFill>
            <a:srgbClr val="FFCC99"/>
          </a:solidFill>
          <a:ln w="25400" cap="flat" cmpd="sng" algn="ctr">
            <a:solidFill>
              <a:schemeClr val="bg1">
                <a:lumMod val="50000"/>
              </a:schemeClr>
            </a:solidFill>
            <a:prstDash val="solid"/>
            <a:round/>
            <a:headEnd type="none" w="lg" len="lg"/>
            <a:tailEnd type="triangle"/>
          </a:ln>
          <a:effectLst/>
        </p:spPr>
      </p:cxnSp>
      <p:pic>
        <p:nvPicPr>
          <p:cNvPr id="11" name="图片 10"/>
          <p:cNvPicPr>
            <a:picLocks noChangeAspect="1"/>
          </p:cNvPicPr>
          <p:nvPr>
            <p:custDataLst>
              <p:tags r:id="rId19"/>
            </p:custDataLst>
          </p:nvPr>
        </p:nvPicPr>
        <p:blipFill>
          <a:blip r:embed="rId20"/>
          <a:stretch>
            <a:fillRect/>
          </a:stretch>
        </p:blipFill>
        <p:spPr>
          <a:xfrm>
            <a:off x="2937510" y="2727960"/>
            <a:ext cx="4000500" cy="723900"/>
          </a:xfrm>
          <a:prstGeom prst="rect">
            <a:avLst/>
          </a:prstGeom>
        </p:spPr>
      </p:pic>
      <p:pic>
        <p:nvPicPr>
          <p:cNvPr id="12" name="图片 11"/>
          <p:cNvPicPr>
            <a:picLocks noChangeAspect="1"/>
          </p:cNvPicPr>
          <p:nvPr>
            <p:custDataLst>
              <p:tags r:id="rId21"/>
            </p:custDataLst>
          </p:nvPr>
        </p:nvPicPr>
        <p:blipFill>
          <a:blip r:embed="rId22"/>
          <a:stretch>
            <a:fillRect/>
          </a:stretch>
        </p:blipFill>
        <p:spPr>
          <a:xfrm>
            <a:off x="2937510" y="3836670"/>
            <a:ext cx="4130040" cy="840740"/>
          </a:xfrm>
          <a:prstGeom prst="rect">
            <a:avLst/>
          </a:prstGeom>
        </p:spPr>
      </p:pic>
      <p:sp>
        <p:nvSpPr>
          <p:cNvPr id="119" name="文本框 118"/>
          <p:cNvSpPr txBox="1"/>
          <p:nvPr>
            <p:custDataLst>
              <p:tags r:id="rId23"/>
            </p:custDataLst>
          </p:nvPr>
        </p:nvSpPr>
        <p:spPr>
          <a:xfrm>
            <a:off x="8173085" y="1838960"/>
            <a:ext cx="2833370"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继续办理参保：</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表示参保流程未结束，需继续操作</a:t>
            </a:r>
            <a:endParaRPr lang="zh-CN" altLang="en-US" sz="1100" b="1" dirty="0">
              <a:latin typeface="微软雅黑" panose="020B0503020204020204" charset="-122"/>
              <a:ea typeface="微软雅黑" panose="020B0503020204020204" charset="-122"/>
            </a:endParaRPr>
          </a:p>
        </p:txBody>
      </p:sp>
      <p:cxnSp>
        <p:nvCxnSpPr>
          <p:cNvPr id="6" name="肘形连接符 5"/>
          <p:cNvCxnSpPr/>
          <p:nvPr>
            <p:custDataLst>
              <p:tags r:id="rId24"/>
            </p:custDataLst>
          </p:nvPr>
        </p:nvCxnSpPr>
        <p:spPr bwMode="auto">
          <a:xfrm flipH="1">
            <a:off x="7668895" y="1830070"/>
            <a:ext cx="19685" cy="3635375"/>
          </a:xfrm>
          <a:prstGeom prst="bentConnector3">
            <a:avLst>
              <a:gd name="adj1" fmla="val -1209677"/>
            </a:avLst>
          </a:prstGeom>
          <a:solidFill>
            <a:srgbClr val="FFCC99"/>
          </a:solidFill>
          <a:ln w="25400" cap="flat" cmpd="sng" algn="ctr">
            <a:solidFill>
              <a:schemeClr val="bg1">
                <a:lumMod val="50000"/>
              </a:schemeClr>
            </a:solidFill>
            <a:prstDash val="solid"/>
            <a:round/>
            <a:headEnd type="none" w="med" len="med"/>
            <a:tailEnd type="triangle"/>
          </a:ln>
          <a:effectLst/>
        </p:spPr>
      </p:cxnSp>
      <p:sp>
        <p:nvSpPr>
          <p:cNvPr id="9" name="文本框 8"/>
          <p:cNvSpPr txBox="1"/>
          <p:nvPr>
            <p:custDataLst>
              <p:tags r:id="rId25"/>
            </p:custDataLst>
          </p:nvPr>
        </p:nvSpPr>
        <p:spPr>
          <a:xfrm>
            <a:off x="8173085" y="2439035"/>
            <a:ext cx="283273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sym typeface="+mn-ea"/>
              </a:rPr>
              <a:t>修改参保名单：</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sym typeface="+mn-ea"/>
              </a:rPr>
              <a:t>表示在办理流程中，对参保</a:t>
            </a:r>
            <a:r>
              <a:rPr lang="zh-CN" altLang="en-US" sz="1100" b="1" dirty="0">
                <a:latin typeface="微软雅黑" panose="020B0503020204020204" charset="-122"/>
                <a:ea typeface="微软雅黑" panose="020B0503020204020204" charset="-122"/>
                <a:sym typeface="+mn-ea"/>
              </a:rPr>
              <a:t>名单</a:t>
            </a:r>
            <a:r>
              <a:rPr lang="zh-CN" altLang="en-US" sz="1100" b="1" dirty="0">
                <a:latin typeface="微软雅黑" panose="020B0503020204020204" charset="-122"/>
                <a:ea typeface="微软雅黑" panose="020B0503020204020204" charset="-122"/>
                <a:sym typeface="+mn-ea"/>
              </a:rPr>
              <a:t>进行修改</a:t>
            </a:r>
            <a:endParaRPr lang="zh-CN" altLang="en-US" sz="1100" b="1" dirty="0">
              <a:latin typeface="微软雅黑" panose="020B0503020204020204" charset="-122"/>
              <a:ea typeface="微软雅黑" panose="020B0503020204020204" charset="-122"/>
            </a:endParaRPr>
          </a:p>
        </p:txBody>
      </p:sp>
      <p:sp>
        <p:nvSpPr>
          <p:cNvPr id="2" name="文本框 1"/>
          <p:cNvSpPr txBox="1"/>
          <p:nvPr>
            <p:custDataLst>
              <p:tags r:id="rId26"/>
            </p:custDataLst>
          </p:nvPr>
        </p:nvSpPr>
        <p:spPr>
          <a:xfrm>
            <a:off x="8173085" y="3035300"/>
            <a:ext cx="2834005" cy="59880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sym typeface="+mn-ea"/>
              </a:rPr>
              <a:t>批次删除：</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当前批次可以进行删除，重新选择参保类型进行参保办理</a:t>
            </a:r>
            <a:endParaRPr lang="zh-CN" altLang="en-US" sz="1100" b="1" dirty="0">
              <a:latin typeface="微软雅黑" panose="020B0503020204020204" charset="-122"/>
              <a:ea typeface="微软雅黑" panose="020B0503020204020204" charset="-122"/>
            </a:endParaRPr>
          </a:p>
        </p:txBody>
      </p:sp>
      <p:sp>
        <p:nvSpPr>
          <p:cNvPr id="5" name="文本框 4"/>
          <p:cNvSpPr txBox="1"/>
          <p:nvPr>
            <p:custDataLst>
              <p:tags r:id="rId27"/>
            </p:custDataLst>
          </p:nvPr>
        </p:nvSpPr>
        <p:spPr>
          <a:xfrm>
            <a:off x="8173085" y="3931920"/>
            <a:ext cx="283400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查看批次信息：</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查看当前批次的基本信息</a:t>
            </a:r>
            <a:endParaRPr lang="zh-CN" altLang="en-US" sz="1100" b="1" dirty="0">
              <a:latin typeface="微软雅黑" panose="020B0503020204020204" charset="-122"/>
              <a:ea typeface="微软雅黑" panose="020B0503020204020204" charset="-122"/>
            </a:endParaRPr>
          </a:p>
        </p:txBody>
      </p:sp>
      <p:sp>
        <p:nvSpPr>
          <p:cNvPr id="16" name="文本框 15"/>
          <p:cNvSpPr txBox="1"/>
          <p:nvPr>
            <p:custDataLst>
              <p:tags r:id="rId28"/>
            </p:custDataLst>
          </p:nvPr>
        </p:nvSpPr>
        <p:spPr>
          <a:xfrm>
            <a:off x="8173085" y="4497070"/>
            <a:ext cx="283400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维护单位信息：</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点击维护单位基本信息</a:t>
            </a:r>
            <a:endParaRPr lang="zh-CN" altLang="en-US" sz="1100" b="1" dirty="0">
              <a:latin typeface="微软雅黑" panose="020B0503020204020204" charset="-122"/>
              <a:ea typeface="微软雅黑" panose="020B0503020204020204" charset="-122"/>
            </a:endParaRPr>
          </a:p>
        </p:txBody>
      </p:sp>
      <p:sp>
        <p:nvSpPr>
          <p:cNvPr id="17" name="文本框 16"/>
          <p:cNvSpPr txBox="1"/>
          <p:nvPr>
            <p:custDataLst>
              <p:tags r:id="rId29"/>
            </p:custDataLst>
          </p:nvPr>
        </p:nvSpPr>
        <p:spPr>
          <a:xfrm>
            <a:off x="8173085" y="5106035"/>
            <a:ext cx="2833370"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查看参保人员：</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查看当前批次内的参保人员信息</a:t>
            </a:r>
            <a:endParaRPr lang="zh-CN" altLang="en-US" sz="1100" b="1" dirty="0">
              <a:latin typeface="微软雅黑" panose="020B0503020204020204" charset="-122"/>
              <a:ea typeface="微软雅黑" panose="020B0503020204020204" charset="-122"/>
            </a:endParaRPr>
          </a:p>
        </p:txBody>
      </p:sp>
      <p:sp>
        <p:nvSpPr>
          <p:cNvPr id="15" name="文本框 14"/>
          <p:cNvSpPr txBox="1"/>
          <p:nvPr>
            <p:custDataLst>
              <p:tags r:id="rId30"/>
            </p:custDataLst>
          </p:nvPr>
        </p:nvSpPr>
        <p:spPr>
          <a:xfrm>
            <a:off x="2908935" y="2281555"/>
            <a:ext cx="4274820" cy="275590"/>
          </a:xfrm>
          <a:prstGeom prst="rect">
            <a:avLst/>
          </a:prstGeom>
          <a:noFill/>
        </p:spPr>
        <p:txBody>
          <a:bodyPr wrap="square" rtlCol="0">
            <a:spAutoFit/>
          </a:bodyPr>
          <a:p>
            <a:r>
              <a:rPr lang="zh-CN" altLang="en-US" sz="1200">
                <a:sym typeface="+mn-ea"/>
              </a:rPr>
              <a:t>职保会审核通过，继续办理参保</a:t>
            </a:r>
            <a:r>
              <a:rPr lang="en-US" altLang="zh-CN" sz="1200">
                <a:sym typeface="+mn-ea"/>
              </a:rPr>
              <a:t>→</a:t>
            </a:r>
            <a:r>
              <a:rPr lang="zh-CN" altLang="en-US" sz="1200">
                <a:sym typeface="+mn-ea"/>
              </a:rPr>
              <a:t>提交代扣</a:t>
            </a:r>
            <a:endParaRPr lang="zh-CN" altLang="en-US" sz="1200"/>
          </a:p>
        </p:txBody>
      </p:sp>
      <p:cxnSp>
        <p:nvCxnSpPr>
          <p:cNvPr id="120" name="直接箭头连接符 119"/>
          <p:cNvCxnSpPr/>
          <p:nvPr>
            <p:custDataLst>
              <p:tags r:id="rId31"/>
            </p:custDataLst>
          </p:nvPr>
        </p:nvCxnSpPr>
        <p:spPr bwMode="auto">
          <a:xfrm flipV="1">
            <a:off x="3605410" y="2054695"/>
            <a:ext cx="0" cy="228254"/>
          </a:xfrm>
          <a:prstGeom prst="straightConnector1">
            <a:avLst/>
          </a:prstGeom>
          <a:solidFill>
            <a:srgbClr val="FFCC99"/>
          </a:solidFill>
          <a:ln w="25400" cap="flat" cmpd="sng" algn="ctr">
            <a:solidFill>
              <a:schemeClr val="accent1">
                <a:lumMod val="50000"/>
              </a:schemeClr>
            </a:solidFill>
            <a:prstDash val="solid"/>
            <a:round/>
            <a:headEnd type="none" w="med" len="med"/>
            <a:tailEnd type="triangle"/>
          </a:ln>
          <a:effectLst/>
        </p:spPr>
      </p:cxnSp>
      <p:cxnSp>
        <p:nvCxnSpPr>
          <p:cNvPr id="35" name="直接箭头连接符 34"/>
          <p:cNvCxnSpPr/>
          <p:nvPr>
            <p:custDataLst>
              <p:tags r:id="rId32"/>
            </p:custDataLst>
          </p:nvPr>
        </p:nvCxnSpPr>
        <p:spPr bwMode="auto">
          <a:xfrm>
            <a:off x="3524130" y="3541232"/>
            <a:ext cx="0" cy="246380"/>
          </a:xfrm>
          <a:prstGeom prst="straightConnector1">
            <a:avLst/>
          </a:prstGeom>
          <a:solidFill>
            <a:srgbClr val="FFCC99"/>
          </a:solidFill>
          <a:ln w="25400" cap="flat" cmpd="sng" algn="ctr">
            <a:solidFill>
              <a:schemeClr val="accent1">
                <a:lumMod val="50000"/>
              </a:schemeClr>
            </a:solidFill>
            <a:prstDash val="solid"/>
            <a:round/>
            <a:headEnd type="none" w="med" len="med"/>
            <a:tailEnd type="triangle"/>
          </a:ln>
          <a:effectLst/>
        </p:spPr>
      </p:cxnSp>
      <p:pic>
        <p:nvPicPr>
          <p:cNvPr id="21" name="图片 20"/>
          <p:cNvPicPr>
            <a:picLocks noChangeAspect="1"/>
          </p:cNvPicPr>
          <p:nvPr>
            <p:custDataLst>
              <p:tags r:id="rId33"/>
            </p:custDataLst>
          </p:nvPr>
        </p:nvPicPr>
        <p:blipFill>
          <a:blip r:embed="rId34"/>
          <a:stretch>
            <a:fillRect/>
          </a:stretch>
        </p:blipFill>
        <p:spPr>
          <a:xfrm>
            <a:off x="2908935" y="5106670"/>
            <a:ext cx="4000500" cy="731520"/>
          </a:xfrm>
          <a:prstGeom prst="rect">
            <a:avLst/>
          </a:prstGeom>
        </p:spPr>
      </p:pic>
      <p:cxnSp>
        <p:nvCxnSpPr>
          <p:cNvPr id="22" name="直接箭头连接符 21"/>
          <p:cNvCxnSpPr/>
          <p:nvPr>
            <p:custDataLst>
              <p:tags r:id="rId35"/>
            </p:custDataLst>
          </p:nvPr>
        </p:nvCxnSpPr>
        <p:spPr bwMode="auto">
          <a:xfrm>
            <a:off x="3524130" y="4687407"/>
            <a:ext cx="0" cy="321945"/>
          </a:xfrm>
          <a:prstGeom prst="straightConnector1">
            <a:avLst/>
          </a:prstGeom>
          <a:solidFill>
            <a:srgbClr val="FFCC99"/>
          </a:solidFill>
          <a:ln w="25400" cap="flat" cmpd="sng" algn="ctr">
            <a:solidFill>
              <a:schemeClr val="accent1">
                <a:lumMod val="50000"/>
              </a:schemeClr>
            </a:solidFill>
            <a:prstDash val="solid"/>
            <a:round/>
            <a:headEnd type="none" w="med" len="med"/>
            <a:tailEnd type="triangle"/>
          </a:ln>
          <a:effectLst/>
        </p:spPr>
      </p:cxnSp>
      <p:sp>
        <p:nvSpPr>
          <p:cNvPr id="23" name="虚尾箭头 22"/>
          <p:cNvSpPr/>
          <p:nvPr>
            <p:custDataLst>
              <p:tags r:id="rId36"/>
            </p:custDataLst>
          </p:nvPr>
        </p:nvSpPr>
        <p:spPr bwMode="auto">
          <a:xfrm rot="5400000">
            <a:off x="4717415" y="6162675"/>
            <a:ext cx="913765" cy="562610"/>
          </a:xfrm>
          <a:prstGeom prst="stripedRightArrow">
            <a:avLst>
              <a:gd name="adj1" fmla="val 50000"/>
              <a:gd name="adj2" fmla="val 51951"/>
            </a:avLst>
          </a:prstGeom>
          <a:solidFill>
            <a:schemeClr val="bg2">
              <a:lumMod val="75000"/>
              <a:alpha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24" name="文本框 23"/>
          <p:cNvSpPr txBox="1"/>
          <p:nvPr>
            <p:custDataLst>
              <p:tags r:id="rId37"/>
            </p:custDataLst>
          </p:nvPr>
        </p:nvSpPr>
        <p:spPr>
          <a:xfrm>
            <a:off x="3550285" y="4751070"/>
            <a:ext cx="4064000" cy="275590"/>
          </a:xfrm>
          <a:prstGeom prst="rect">
            <a:avLst/>
          </a:prstGeom>
          <a:noFill/>
        </p:spPr>
        <p:txBody>
          <a:bodyPr wrap="square" rtlCol="0">
            <a:spAutoFit/>
          </a:bodyPr>
          <a:p>
            <a:r>
              <a:rPr lang="zh-CN" altLang="en-US" sz="1200"/>
              <a:t>提交缴费凭证</a:t>
            </a: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118" grpId="0" bldLvl="0" animBg="1"/>
      <p:bldP spid="117" grpId="0" bldLvl="0" animBg="1"/>
      <p:bldP spid="10" grpId="0" bldLvl="0" animBg="1"/>
      <p:bldP spid="108" grpId="0" bldLvl="0" animBg="1"/>
      <p:bldP spid="109" grpId="0" bldLvl="0" animBg="1"/>
      <p:bldP spid="29" grpId="0"/>
      <p:bldP spid="110" grpId="0"/>
      <p:bldP spid="7" grpId="0" bldLvl="0" animBg="1"/>
      <p:bldP spid="8" grpId="0"/>
      <p:bldP spid="13" grpId="0" bldLvl="0" animBg="1"/>
      <p:bldP spid="119" grpId="0" bldLvl="0" animBg="1"/>
      <p:bldP spid="9" grpId="0" bldLvl="0" animBg="1"/>
      <p:bldP spid="2" grpId="0" bldLvl="0" animBg="1"/>
      <p:bldP spid="5" grpId="0" bldLvl="0" animBg="1"/>
      <p:bldP spid="16" grpId="0" bldLvl="0" animBg="1"/>
      <p:bldP spid="17" grpId="0" bldLvl="0" animBg="1"/>
      <p:bldP spid="23"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5" name="文本框 2"/>
          <p:cNvSpPr txBox="1"/>
          <p:nvPr>
            <p:custDataLst>
              <p:tags r:id="rId1"/>
            </p:custDataLst>
          </p:nvPr>
        </p:nvSpPr>
        <p:spPr>
          <a:xfrm>
            <a:off x="993140" y="255905"/>
            <a:ext cx="9544050" cy="583565"/>
          </a:xfrm>
          <a:prstGeom prst="rect">
            <a:avLst/>
          </a:prstGeom>
          <a:noFill/>
        </p:spPr>
        <p:txBody>
          <a:bodyPr wrap="square" rtlCol="0">
            <a:spAutoFit/>
          </a:bodyPr>
          <a:p>
            <a:pPr marL="457200" indent="-457200" algn="l">
              <a:buClrTx/>
              <a:buSzTx/>
              <a:buFont typeface="Wingdings" panose="05000000000000000000" charset="0"/>
              <a:buChar char="Ø"/>
            </a:pP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不同参保批次状态的说明</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
        <p:nvSpPr>
          <p:cNvPr id="343" name="任意形状 7"/>
          <p:cNvSpPr/>
          <p:nvPr>
            <p:custDataLst>
              <p:tags r:id="rId2"/>
            </p:custDataLst>
          </p:nvPr>
        </p:nvSpPr>
        <p:spPr>
          <a:xfrm rot="10800000" flipV="1">
            <a:off x="10619038" y="614194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a:p>
        </p:txBody>
      </p:sp>
      <p:sp>
        <p:nvSpPr>
          <p:cNvPr id="117" name="圆角矩形 116"/>
          <p:cNvSpPr/>
          <p:nvPr>
            <p:custDataLst>
              <p:tags r:id="rId3"/>
            </p:custDataLst>
          </p:nvPr>
        </p:nvSpPr>
        <p:spPr bwMode="auto">
          <a:xfrm>
            <a:off x="2680970" y="4999355"/>
            <a:ext cx="4987925" cy="932400"/>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10" name="圆角矩形 9"/>
          <p:cNvSpPr/>
          <p:nvPr>
            <p:custDataLst>
              <p:tags r:id="rId4"/>
            </p:custDataLst>
          </p:nvPr>
        </p:nvSpPr>
        <p:spPr bwMode="auto">
          <a:xfrm>
            <a:off x="2680970" y="1362710"/>
            <a:ext cx="4988560" cy="934085"/>
          </a:xfrm>
          <a:prstGeom prst="roundRect">
            <a:avLst/>
          </a:prstGeom>
          <a:solidFill>
            <a:srgbClr val="BBE0E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dirty="0">
              <a:ln>
                <a:noFill/>
              </a:ln>
              <a:solidFill>
                <a:srgbClr val="FF0000"/>
              </a:solidFill>
              <a:effectLst/>
              <a:latin typeface="Arial" panose="020B0604020202020204" pitchFamily="34" charset="0"/>
              <a:ea typeface="宋体" panose="02010600030101010101" pitchFamily="2" charset="-122"/>
            </a:endParaRPr>
          </a:p>
        </p:txBody>
      </p:sp>
      <p:sp>
        <p:nvSpPr>
          <p:cNvPr id="108" name="矩形 107"/>
          <p:cNvSpPr/>
          <p:nvPr>
            <p:custDataLst>
              <p:tags r:id="rId5"/>
            </p:custDataLst>
          </p:nvPr>
        </p:nvSpPr>
        <p:spPr>
          <a:xfrm>
            <a:off x="3021628"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109" name="矩形 108"/>
          <p:cNvSpPr/>
          <p:nvPr>
            <p:custDataLst>
              <p:tags r:id="rId6"/>
            </p:custDataLst>
          </p:nvPr>
        </p:nvSpPr>
        <p:spPr>
          <a:xfrm>
            <a:off x="6029780"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29" name="文本框 28"/>
          <p:cNvSpPr txBox="1"/>
          <p:nvPr>
            <p:custDataLst>
              <p:tags r:id="rId7"/>
            </p:custDataLst>
          </p:nvPr>
        </p:nvSpPr>
        <p:spPr>
          <a:xfrm>
            <a:off x="3152466" y="965446"/>
            <a:ext cx="803776" cy="369332"/>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状态</a:t>
            </a:r>
            <a:endParaRPr lang="zh-CN" altLang="en-US" b="1" dirty="0">
              <a:latin typeface="微软雅黑" panose="020B0503020204020204" charset="-122"/>
              <a:ea typeface="微软雅黑" panose="020B0503020204020204" charset="-122"/>
            </a:endParaRPr>
          </a:p>
        </p:txBody>
      </p:sp>
      <p:sp>
        <p:nvSpPr>
          <p:cNvPr id="110" name="文本框 109"/>
          <p:cNvSpPr txBox="1"/>
          <p:nvPr>
            <p:custDataLst>
              <p:tags r:id="rId8"/>
            </p:custDataLst>
          </p:nvPr>
        </p:nvSpPr>
        <p:spPr>
          <a:xfrm>
            <a:off x="5953125" y="946150"/>
            <a:ext cx="1147445" cy="368300"/>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其它操作</a:t>
            </a:r>
            <a:endParaRPr lang="zh-CN" altLang="en-US" b="1" dirty="0">
              <a:latin typeface="微软雅黑" panose="020B0503020204020204" charset="-122"/>
              <a:ea typeface="微软雅黑" panose="020B0503020204020204" charset="-122"/>
            </a:endParaRPr>
          </a:p>
        </p:txBody>
      </p:sp>
      <p:cxnSp>
        <p:nvCxnSpPr>
          <p:cNvPr id="134" name="肘形连接符 133"/>
          <p:cNvCxnSpPr>
            <a:stCxn id="10" idx="1"/>
            <a:endCxn id="117" idx="1"/>
          </p:cNvCxnSpPr>
          <p:nvPr>
            <p:custDataLst>
              <p:tags r:id="rId9"/>
            </p:custDataLst>
          </p:nvPr>
        </p:nvCxnSpPr>
        <p:spPr bwMode="auto">
          <a:xfrm rot="10800000" flipH="1" flipV="1">
            <a:off x="2680970" y="1830070"/>
            <a:ext cx="3175" cy="3635375"/>
          </a:xfrm>
          <a:prstGeom prst="bentConnector3">
            <a:avLst>
              <a:gd name="adj1" fmla="val -7500000"/>
            </a:avLst>
          </a:prstGeom>
          <a:solidFill>
            <a:srgbClr val="FFCC99"/>
          </a:solidFill>
          <a:ln w="25400" cap="flat" cmpd="sng" algn="ctr">
            <a:solidFill>
              <a:schemeClr val="bg1">
                <a:lumMod val="50000"/>
              </a:schemeClr>
            </a:solidFill>
            <a:prstDash val="solid"/>
            <a:round/>
            <a:headEnd type="none" w="med" len="med"/>
            <a:tailEnd type="triangle"/>
          </a:ln>
          <a:effectLst/>
        </p:spPr>
      </p:cxnSp>
      <p:sp>
        <p:nvSpPr>
          <p:cNvPr id="7" name="矩形 6"/>
          <p:cNvSpPr/>
          <p:nvPr>
            <p:custDataLst>
              <p:tags r:id="rId10"/>
            </p:custDataLst>
          </p:nvPr>
        </p:nvSpPr>
        <p:spPr>
          <a:xfrm>
            <a:off x="4553883" y="1290727"/>
            <a:ext cx="959392" cy="58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dirty="0"/>
          </a:p>
        </p:txBody>
      </p:sp>
      <p:sp>
        <p:nvSpPr>
          <p:cNvPr id="8" name="文本框 7"/>
          <p:cNvSpPr txBox="1"/>
          <p:nvPr>
            <p:custDataLst>
              <p:tags r:id="rId11"/>
            </p:custDataLst>
          </p:nvPr>
        </p:nvSpPr>
        <p:spPr>
          <a:xfrm>
            <a:off x="4508500" y="965200"/>
            <a:ext cx="1133475" cy="368300"/>
          </a:xfrm>
          <a:prstGeom prst="rect">
            <a:avLst/>
          </a:prstGeom>
          <a:noFill/>
        </p:spPr>
        <p:txBody>
          <a:bodyPr wrap="square" rtlCol="0">
            <a:spAutoFit/>
          </a:bodyPr>
          <a:p>
            <a:r>
              <a:rPr lang="zh-CN" altLang="en-US" b="1" dirty="0">
                <a:latin typeface="微软雅黑" panose="020B0503020204020204" charset="-122"/>
                <a:ea typeface="微软雅黑" panose="020B0503020204020204" charset="-122"/>
              </a:rPr>
              <a:t>参保操作</a:t>
            </a:r>
            <a:endParaRPr lang="zh-CN" altLang="en-US" b="1" dirty="0">
              <a:latin typeface="微软雅黑" panose="020B0503020204020204" charset="-122"/>
              <a:ea typeface="微软雅黑" panose="020B0503020204020204" charset="-122"/>
            </a:endParaRPr>
          </a:p>
        </p:txBody>
      </p:sp>
      <p:sp>
        <p:nvSpPr>
          <p:cNvPr id="2" name="矩形 1"/>
          <p:cNvSpPr/>
          <p:nvPr>
            <p:custDataLst>
              <p:tags r:id="rId12"/>
            </p:custDataLst>
          </p:nvPr>
        </p:nvSpPr>
        <p:spPr>
          <a:xfrm>
            <a:off x="6925310" y="1362710"/>
            <a:ext cx="175260" cy="853440"/>
          </a:xfrm>
          <a:prstGeom prst="rect">
            <a:avLst/>
          </a:prstGeom>
          <a:solidFill>
            <a:srgbClr val="BBE0E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p:cNvPicPr>
            <a:picLocks noChangeAspect="1"/>
          </p:cNvPicPr>
          <p:nvPr>
            <p:custDataLst>
              <p:tags r:id="rId13"/>
            </p:custDataLst>
          </p:nvPr>
        </p:nvPicPr>
        <p:blipFill>
          <a:blip r:embed="rId14"/>
          <a:stretch>
            <a:fillRect/>
          </a:stretch>
        </p:blipFill>
        <p:spPr>
          <a:xfrm>
            <a:off x="3002915" y="1477010"/>
            <a:ext cx="4046220" cy="685800"/>
          </a:xfrm>
          <a:prstGeom prst="rect">
            <a:avLst/>
          </a:prstGeom>
        </p:spPr>
      </p:pic>
      <p:pic>
        <p:nvPicPr>
          <p:cNvPr id="14" name="图片 13"/>
          <p:cNvPicPr>
            <a:picLocks noChangeAspect="1"/>
          </p:cNvPicPr>
          <p:nvPr>
            <p:custDataLst>
              <p:tags r:id="rId15"/>
            </p:custDataLst>
          </p:nvPr>
        </p:nvPicPr>
        <p:blipFill>
          <a:blip r:embed="rId16"/>
          <a:stretch>
            <a:fillRect/>
          </a:stretch>
        </p:blipFill>
        <p:spPr>
          <a:xfrm>
            <a:off x="2905125" y="5114925"/>
            <a:ext cx="4084320" cy="701040"/>
          </a:xfrm>
          <a:prstGeom prst="rect">
            <a:avLst/>
          </a:prstGeom>
        </p:spPr>
      </p:pic>
      <p:sp>
        <p:nvSpPr>
          <p:cNvPr id="119" name="文本框 118"/>
          <p:cNvSpPr txBox="1"/>
          <p:nvPr>
            <p:custDataLst>
              <p:tags r:id="rId17"/>
            </p:custDataLst>
          </p:nvPr>
        </p:nvSpPr>
        <p:spPr>
          <a:xfrm>
            <a:off x="8173085" y="1838960"/>
            <a:ext cx="2833370"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继续办理参保：</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表示参保流程未结束，需继续操作</a:t>
            </a:r>
            <a:endParaRPr lang="zh-CN" altLang="en-US" sz="1100" b="1" dirty="0">
              <a:latin typeface="微软雅黑" panose="020B0503020204020204" charset="-122"/>
              <a:ea typeface="微软雅黑" panose="020B0503020204020204" charset="-122"/>
            </a:endParaRPr>
          </a:p>
        </p:txBody>
      </p:sp>
      <p:cxnSp>
        <p:nvCxnSpPr>
          <p:cNvPr id="6" name="肘形连接符 5"/>
          <p:cNvCxnSpPr/>
          <p:nvPr>
            <p:custDataLst>
              <p:tags r:id="rId18"/>
            </p:custDataLst>
          </p:nvPr>
        </p:nvCxnSpPr>
        <p:spPr bwMode="auto">
          <a:xfrm flipH="1">
            <a:off x="7668895" y="1830070"/>
            <a:ext cx="19685" cy="3635375"/>
          </a:xfrm>
          <a:prstGeom prst="bentConnector3">
            <a:avLst>
              <a:gd name="adj1" fmla="val -1209677"/>
            </a:avLst>
          </a:prstGeom>
          <a:solidFill>
            <a:srgbClr val="FFCC99"/>
          </a:solidFill>
          <a:ln w="25400" cap="flat" cmpd="sng" algn="ctr">
            <a:solidFill>
              <a:schemeClr val="bg1">
                <a:lumMod val="50000"/>
              </a:schemeClr>
            </a:solidFill>
            <a:prstDash val="solid"/>
            <a:round/>
            <a:headEnd type="none" w="med" len="med"/>
            <a:tailEnd type="triangle"/>
          </a:ln>
          <a:effectLst/>
        </p:spPr>
      </p:cxnSp>
      <p:sp>
        <p:nvSpPr>
          <p:cNvPr id="12" name="文本框 11"/>
          <p:cNvSpPr txBox="1"/>
          <p:nvPr>
            <p:custDataLst>
              <p:tags r:id="rId19"/>
            </p:custDataLst>
          </p:nvPr>
        </p:nvSpPr>
        <p:spPr>
          <a:xfrm>
            <a:off x="8173085" y="3850640"/>
            <a:ext cx="283400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查看批次信息：</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查看当前批次的基本信息</a:t>
            </a:r>
            <a:endParaRPr lang="zh-CN" altLang="en-US" sz="1100" b="1" dirty="0">
              <a:latin typeface="微软雅黑" panose="020B0503020204020204" charset="-122"/>
              <a:ea typeface="微软雅黑" panose="020B0503020204020204" charset="-122"/>
            </a:endParaRPr>
          </a:p>
        </p:txBody>
      </p:sp>
      <p:sp>
        <p:nvSpPr>
          <p:cNvPr id="16" name="文本框 15"/>
          <p:cNvSpPr txBox="1"/>
          <p:nvPr>
            <p:custDataLst>
              <p:tags r:id="rId20"/>
            </p:custDataLst>
          </p:nvPr>
        </p:nvSpPr>
        <p:spPr>
          <a:xfrm>
            <a:off x="8173085" y="4415790"/>
            <a:ext cx="2834005"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维护单位信息：</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点击维护单位基本信息</a:t>
            </a:r>
            <a:endParaRPr lang="zh-CN" altLang="en-US" sz="1100" b="1" dirty="0">
              <a:latin typeface="微软雅黑" panose="020B0503020204020204" charset="-122"/>
              <a:ea typeface="微软雅黑" panose="020B0503020204020204" charset="-122"/>
            </a:endParaRPr>
          </a:p>
        </p:txBody>
      </p:sp>
      <p:sp>
        <p:nvSpPr>
          <p:cNvPr id="17" name="文本框 16"/>
          <p:cNvSpPr txBox="1"/>
          <p:nvPr>
            <p:custDataLst>
              <p:tags r:id="rId21"/>
            </p:custDataLst>
          </p:nvPr>
        </p:nvSpPr>
        <p:spPr>
          <a:xfrm>
            <a:off x="8173085" y="5024755"/>
            <a:ext cx="2833370" cy="429895"/>
          </a:xfrm>
          <a:prstGeom prst="rect">
            <a:avLst/>
          </a:prstGeom>
          <a:solidFill>
            <a:schemeClr val="bg1">
              <a:lumMod val="95000"/>
            </a:schemeClr>
          </a:solidFill>
        </p:spPr>
        <p:txBody>
          <a:bodyPr wrap="square" rtlCol="0">
            <a:spAutoFit/>
          </a:bodyPr>
          <a:p>
            <a:r>
              <a:rPr lang="zh-CN" altLang="en-US" sz="1100" b="1" dirty="0">
                <a:latin typeface="微软雅黑" panose="020B0503020204020204" charset="-122"/>
                <a:ea typeface="微软雅黑" panose="020B0503020204020204" charset="-122"/>
              </a:rPr>
              <a:t>查看参保人员：</a:t>
            </a:r>
            <a:endParaRPr lang="zh-CN" altLang="en-US" sz="1100" b="1" dirty="0">
              <a:latin typeface="微软雅黑" panose="020B0503020204020204" charset="-122"/>
              <a:ea typeface="微软雅黑" panose="020B0503020204020204" charset="-122"/>
            </a:endParaRPr>
          </a:p>
          <a:p>
            <a:r>
              <a:rPr lang="zh-CN" altLang="en-US" sz="1100" b="1" dirty="0">
                <a:latin typeface="微软雅黑" panose="020B0503020204020204" charset="-122"/>
                <a:ea typeface="微软雅黑" panose="020B0503020204020204" charset="-122"/>
              </a:rPr>
              <a:t>查看当前批次内的参保人员信息</a:t>
            </a:r>
            <a:endParaRPr lang="zh-CN" altLang="en-US" sz="1100" b="1" dirty="0">
              <a:latin typeface="微软雅黑" panose="020B0503020204020204" charset="-122"/>
              <a:ea typeface="微软雅黑" panose="020B0503020204020204" charset="-122"/>
            </a:endParaRPr>
          </a:p>
        </p:txBody>
      </p:sp>
      <p:sp>
        <p:nvSpPr>
          <p:cNvPr id="15" name="文本框 14"/>
          <p:cNvSpPr txBox="1"/>
          <p:nvPr>
            <p:custDataLst>
              <p:tags r:id="rId22"/>
            </p:custDataLst>
          </p:nvPr>
        </p:nvSpPr>
        <p:spPr>
          <a:xfrm>
            <a:off x="2830830" y="2422525"/>
            <a:ext cx="5209540" cy="645160"/>
          </a:xfrm>
          <a:prstGeom prst="rect">
            <a:avLst/>
          </a:prstGeom>
          <a:noFill/>
        </p:spPr>
        <p:txBody>
          <a:bodyPr wrap="square" rtlCol="0">
            <a:spAutoFit/>
          </a:bodyPr>
          <a:p>
            <a:r>
              <a:rPr lang="zh-CN" altLang="en-US" sz="1200">
                <a:highlight>
                  <a:srgbClr val="C0C0C0"/>
                </a:highlight>
                <a:sym typeface="+mn-ea"/>
              </a:rPr>
              <a:t>凭证审核不通过：</a:t>
            </a:r>
            <a:endParaRPr lang="zh-CN" altLang="en-US" sz="1200">
              <a:highlight>
                <a:srgbClr val="C0C0C0"/>
              </a:highlight>
              <a:sym typeface="+mn-ea"/>
            </a:endParaRPr>
          </a:p>
          <a:p>
            <a:r>
              <a:rPr lang="zh-CN" altLang="en-US" sz="1200">
                <a:highlight>
                  <a:srgbClr val="C0C0C0"/>
                </a:highlight>
                <a:sym typeface="+mn-ea"/>
              </a:rPr>
              <a:t>点击左侧菜单</a:t>
            </a:r>
            <a:r>
              <a:rPr lang="en-US" altLang="zh-CN" sz="1200">
                <a:highlight>
                  <a:srgbClr val="C0C0C0"/>
                </a:highlight>
                <a:sym typeface="+mn-ea"/>
              </a:rPr>
              <a:t>“</a:t>
            </a:r>
            <a:r>
              <a:rPr lang="zh-CN" altLang="en-US" sz="1200">
                <a:highlight>
                  <a:srgbClr val="C0C0C0"/>
                </a:highlight>
                <a:sym typeface="+mn-ea"/>
              </a:rPr>
              <a:t>缴费凭证管理</a:t>
            </a:r>
            <a:r>
              <a:rPr lang="en-US" altLang="zh-CN" sz="1200">
                <a:highlight>
                  <a:srgbClr val="C0C0C0"/>
                </a:highlight>
                <a:sym typeface="+mn-ea"/>
              </a:rPr>
              <a:t>”→</a:t>
            </a:r>
            <a:r>
              <a:rPr lang="zh-CN" altLang="en-US" sz="1200">
                <a:highlight>
                  <a:srgbClr val="C0C0C0"/>
                </a:highlight>
                <a:sym typeface="+mn-ea"/>
              </a:rPr>
              <a:t>操作栏</a:t>
            </a:r>
            <a:r>
              <a:rPr lang="en-US" altLang="zh-CN" sz="1200">
                <a:highlight>
                  <a:srgbClr val="C0C0C0"/>
                </a:highlight>
                <a:sym typeface="+mn-ea"/>
              </a:rPr>
              <a:t>→</a:t>
            </a:r>
            <a:r>
              <a:rPr lang="zh-CN" altLang="en-US" sz="1200">
                <a:highlight>
                  <a:srgbClr val="C0C0C0"/>
                </a:highlight>
                <a:sym typeface="+mn-ea"/>
              </a:rPr>
              <a:t>修改凭证信息，提交审核</a:t>
            </a:r>
            <a:endParaRPr lang="zh-CN" altLang="en-US" sz="1200">
              <a:highlight>
                <a:srgbClr val="C0C0C0"/>
              </a:highlight>
            </a:endParaRPr>
          </a:p>
          <a:p>
            <a:endParaRPr lang="zh-CN" altLang="en-US" sz="1200">
              <a:highlight>
                <a:srgbClr val="C0C0C0"/>
              </a:highlight>
            </a:endParaRPr>
          </a:p>
        </p:txBody>
      </p:sp>
      <p:cxnSp>
        <p:nvCxnSpPr>
          <p:cNvPr id="120" name="直接箭头连接符 119"/>
          <p:cNvCxnSpPr/>
          <p:nvPr>
            <p:custDataLst>
              <p:tags r:id="rId23"/>
            </p:custDataLst>
          </p:nvPr>
        </p:nvCxnSpPr>
        <p:spPr bwMode="auto">
          <a:xfrm flipV="1">
            <a:off x="3680975" y="2205825"/>
            <a:ext cx="0" cy="228254"/>
          </a:xfrm>
          <a:prstGeom prst="straightConnector1">
            <a:avLst/>
          </a:prstGeom>
          <a:solidFill>
            <a:srgbClr val="FFCC99"/>
          </a:solidFill>
          <a:ln w="25400" cap="flat" cmpd="sng" algn="ctr">
            <a:solidFill>
              <a:schemeClr val="accent1">
                <a:lumMod val="50000"/>
              </a:schemeClr>
            </a:solidFill>
            <a:prstDash val="solid"/>
            <a:round/>
            <a:headEnd type="none" w="med" len="med"/>
            <a:tailEnd type="triangle"/>
          </a:ln>
          <a:effectLst/>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117" grpId="0" bldLvl="0" animBg="1"/>
      <p:bldP spid="10" grpId="0" bldLvl="0" animBg="1"/>
      <p:bldP spid="108" grpId="0" bldLvl="0" animBg="1"/>
      <p:bldP spid="109" grpId="0" bldLvl="0" animBg="1"/>
      <p:bldP spid="29" grpId="0"/>
      <p:bldP spid="110" grpId="0"/>
      <p:bldP spid="7" grpId="0" bldLvl="0" animBg="1"/>
      <p:bldP spid="8" grpId="0"/>
      <p:bldP spid="119" grpId="0" bldLvl="0" animBg="1"/>
      <p:bldP spid="12" grpId="0" bldLvl="0" animBg="1"/>
      <p:bldP spid="16" grpId="0" bldLvl="0" animBg="1"/>
      <p:bldP spid="17"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五边形 11"/>
          <p:cNvSpPr/>
          <p:nvPr>
            <p:custDataLst>
              <p:tags r:id="rId1"/>
            </p:custDataLst>
          </p:nvPr>
        </p:nvSpPr>
        <p:spPr>
          <a:xfrm rot="13500000">
            <a:off x="5320717" y="3316290"/>
            <a:ext cx="2947886" cy="2807509"/>
          </a:xfrm>
          <a:prstGeom prst="pentagon">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五边形 12"/>
          <p:cNvSpPr/>
          <p:nvPr>
            <p:custDataLst>
              <p:tags r:id="rId2"/>
            </p:custDataLst>
          </p:nvPr>
        </p:nvSpPr>
        <p:spPr>
          <a:xfrm rot="2700000">
            <a:off x="8705251" y="860590"/>
            <a:ext cx="2947886" cy="2807509"/>
          </a:xfrm>
          <a:prstGeom prst="pentagon">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15" name="https://photo-static-api.fotomore.com/creative/vcg/veer/612/veer-308904764.jpg" descr="合同,商务人士,顾客,文档,工作面试,球场,专业人员,证人,公司企业,书桌"/>
          <p:cNvPicPr>
            <a:picLocks noChangeAspect="1"/>
          </p:cNvPicPr>
          <p:nvPr>
            <p:custDataLst>
              <p:tags r:id="rId3"/>
            </p:custDataLst>
          </p:nvPr>
        </p:nvPicPr>
        <p:blipFill>
          <a:blip r:embed="rId4"/>
          <a:srcRect l="17782" r="17782"/>
          <a:stretch>
            <a:fillRect/>
          </a:stretch>
        </p:blipFill>
        <p:spPr>
          <a:xfrm>
            <a:off x="5853041" y="664232"/>
            <a:ext cx="4785593" cy="4953954"/>
          </a:xfrm>
          <a:custGeom>
            <a:avLst/>
            <a:gdLst>
              <a:gd name="connsiteX0" fmla="*/ 2010867 w 4995617"/>
              <a:gd name="connsiteY0" fmla="*/ 0 h 5171367"/>
              <a:gd name="connsiteX1" fmla="*/ 4995617 w 4995617"/>
              <a:gd name="connsiteY1" fmla="*/ 1148004 h 5171367"/>
              <a:gd name="connsiteX2" fmla="*/ 4829426 w 4995617"/>
              <a:gd name="connsiteY2" fmla="*/ 4344085 h 5171367"/>
              <a:gd name="connsiteX3" fmla="*/ 1741966 w 4995617"/>
              <a:gd name="connsiteY3" fmla="*/ 5171367 h 5171367"/>
              <a:gd name="connsiteX4" fmla="*/ 0 w 4995617"/>
              <a:gd name="connsiteY4" fmla="*/ 2486575 h 5171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617" h="5171367">
                <a:moveTo>
                  <a:pt x="2010867" y="0"/>
                </a:moveTo>
                <a:lnTo>
                  <a:pt x="4995617" y="1148004"/>
                </a:lnTo>
                <a:lnTo>
                  <a:pt x="4829426" y="4344085"/>
                </a:lnTo>
                <a:lnTo>
                  <a:pt x="1741966" y="5171367"/>
                </a:lnTo>
                <a:lnTo>
                  <a:pt x="0" y="2486575"/>
                </a:lnTo>
                <a:close/>
              </a:path>
            </a:pathLst>
          </a:custGeom>
        </p:spPr>
      </p:pic>
      <p:sp>
        <p:nvSpPr>
          <p:cNvPr id="11" name="Title 6"/>
          <p:cNvSpPr txBox="1"/>
          <p:nvPr>
            <p:custDataLst>
              <p:tags r:id="rId5"/>
            </p:custDataLst>
          </p:nvPr>
        </p:nvSpPr>
        <p:spPr>
          <a:xfrm>
            <a:off x="762000" y="1463675"/>
            <a:ext cx="5610860" cy="362585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新参保编码申请</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参保流程状态介绍</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常见问题回答</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咨询方式</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矩形 4"/>
          <p:cNvSpPr/>
          <p:nvPr>
            <p:custDataLst>
              <p:tags r:id="rId6"/>
            </p:custDataLst>
          </p:nvPr>
        </p:nvSpPr>
        <p:spPr>
          <a:xfrm>
            <a:off x="0" y="1523985"/>
            <a:ext cx="152401" cy="3810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633" name=""/>
        <p:cNvGrpSpPr/>
        <p:nvPr/>
      </p:nvGrpSpPr>
      <p:grpSpPr>
        <a:xfrm>
          <a:off x="0" y="0"/>
          <a:ext cx="0" cy="0"/>
          <a:chOff x="0" y="0"/>
          <a:chExt cx="0" cy="0"/>
        </a:xfrm>
      </p:grpSpPr>
      <p:cxnSp>
        <p:nvCxnSpPr>
          <p:cNvPr id="635" name="直线连接符 46"/>
          <p:cNvCxnSpPr/>
          <p:nvPr/>
        </p:nvCxnSpPr>
        <p:spPr>
          <a:xfrm flipH="1" flipV="1">
            <a:off x="905778" y="2663706"/>
            <a:ext cx="2120121" cy="36527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6" name="直线连接符 45"/>
          <p:cNvCxnSpPr/>
          <p:nvPr/>
        </p:nvCxnSpPr>
        <p:spPr>
          <a:xfrm flipV="1">
            <a:off x="2980467" y="-30293"/>
            <a:ext cx="2227541" cy="38785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7" name="三角形 42"/>
          <p:cNvSpPr/>
          <p:nvPr/>
        </p:nvSpPr>
        <p:spPr>
          <a:xfrm rot="3600000">
            <a:off x="872957" y="585441"/>
            <a:ext cx="3816424" cy="32900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微软雅黑" panose="020B0503020204020204" charset="-122"/>
              <a:ea typeface="微软雅黑" panose="020B0503020204020204" charset="-122"/>
            </a:endParaRPr>
          </a:p>
        </p:txBody>
      </p:sp>
      <p:sp>
        <p:nvSpPr>
          <p:cNvPr id="638" name="三角形 43"/>
          <p:cNvSpPr/>
          <p:nvPr/>
        </p:nvSpPr>
        <p:spPr>
          <a:xfrm rot="14400000">
            <a:off x="2410153" y="3578640"/>
            <a:ext cx="1852888" cy="159731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微软雅黑" panose="020B0503020204020204" charset="-122"/>
              <a:ea typeface="微软雅黑" panose="020B0503020204020204" charset="-122"/>
            </a:endParaRPr>
          </a:p>
        </p:txBody>
      </p:sp>
      <p:sp>
        <p:nvSpPr>
          <p:cNvPr id="639" name="文本框 41"/>
          <p:cNvSpPr txBox="1"/>
          <p:nvPr/>
        </p:nvSpPr>
        <p:spPr>
          <a:xfrm>
            <a:off x="7133033" y="3068060"/>
            <a:ext cx="3315335" cy="1322070"/>
          </a:xfrm>
          <a:prstGeom prst="rect">
            <a:avLst/>
          </a:prstGeom>
          <a:noFill/>
        </p:spPr>
        <p:txBody>
          <a:bodyPr wrap="none" rtlCol="0">
            <a:spAutoFit/>
          </a:bodyPr>
          <a:p>
            <a:r>
              <a:rPr kumimoji="1" lang="en-US" altLang="zh-CN" sz="8000" b="1">
                <a:solidFill>
                  <a:schemeClr val="bg1">
                    <a:alpha val="70000"/>
                  </a:schemeClr>
                </a:solidFill>
                <a:latin typeface="微软雅黑" panose="020B0503020204020204" charset="-122"/>
                <a:ea typeface="微软雅黑" panose="020B0503020204020204" charset="-122"/>
              </a:rPr>
              <a:t>FUTUR</a:t>
            </a:r>
            <a:endParaRPr kumimoji="1" lang="en-US" altLang="zh-CN" sz="8000" b="1">
              <a:solidFill>
                <a:schemeClr val="bg1">
                  <a:alpha val="70000"/>
                </a:schemeClr>
              </a:solidFill>
              <a:latin typeface="微软雅黑" panose="020B0503020204020204" charset="-122"/>
              <a:ea typeface="微软雅黑" panose="020B0503020204020204" charset="-122"/>
            </a:endParaRPr>
          </a:p>
        </p:txBody>
      </p:sp>
      <p:sp>
        <p:nvSpPr>
          <p:cNvPr id="640" name="三角形 50"/>
          <p:cNvSpPr/>
          <p:nvPr/>
        </p:nvSpPr>
        <p:spPr>
          <a:xfrm rot="14400000">
            <a:off x="4443211" y="851399"/>
            <a:ext cx="960941" cy="828398"/>
          </a:xfrm>
          <a:prstGeom prst="triangl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微软雅黑" panose="020B0503020204020204" charset="-122"/>
              <a:ea typeface="微软雅黑" panose="020B0503020204020204" charset="-122"/>
            </a:endParaRPr>
          </a:p>
        </p:txBody>
      </p:sp>
      <p:sp>
        <p:nvSpPr>
          <p:cNvPr id="641" name="三角形 51"/>
          <p:cNvSpPr/>
          <p:nvPr/>
        </p:nvSpPr>
        <p:spPr>
          <a:xfrm rot="14400000">
            <a:off x="1250439" y="4442566"/>
            <a:ext cx="567277" cy="489032"/>
          </a:xfrm>
          <a:prstGeom prst="triangl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微软雅黑" panose="020B0503020204020204" charset="-122"/>
              <a:ea typeface="微软雅黑" panose="020B0503020204020204" charset="-122"/>
            </a:endParaRPr>
          </a:p>
        </p:txBody>
      </p:sp>
      <p:sp>
        <p:nvSpPr>
          <p:cNvPr id="642" name="爱设计-2-1"/>
          <p:cNvSpPr/>
          <p:nvPr/>
        </p:nvSpPr>
        <p:spPr>
          <a:xfrm>
            <a:off x="2003732" y="1901051"/>
            <a:ext cx="4037530" cy="1376486"/>
          </a:xfrm>
          <a:custGeom>
            <a:avLst/>
            <a:gdLst>
              <a:gd name="connsiteX0" fmla="*/ 143304 w 4694840"/>
              <a:gd name="connsiteY0" fmla="*/ 0 h 1477511"/>
              <a:gd name="connsiteX1" fmla="*/ 4551536 w 4694840"/>
              <a:gd name="connsiteY1" fmla="*/ 0 h 1477511"/>
              <a:gd name="connsiteX2" fmla="*/ 4694840 w 4694840"/>
              <a:gd name="connsiteY2" fmla="*/ 143304 h 1477511"/>
              <a:gd name="connsiteX3" fmla="*/ 4694840 w 4694840"/>
              <a:gd name="connsiteY3" fmla="*/ 1334207 h 1477511"/>
              <a:gd name="connsiteX4" fmla="*/ 4551536 w 4694840"/>
              <a:gd name="connsiteY4" fmla="*/ 1477511 h 1477511"/>
              <a:gd name="connsiteX5" fmla="*/ 143304 w 4694840"/>
              <a:gd name="connsiteY5" fmla="*/ 1477511 h 1477511"/>
              <a:gd name="connsiteX6" fmla="*/ 0 w 4694840"/>
              <a:gd name="connsiteY6" fmla="*/ 1334207 h 1477511"/>
              <a:gd name="connsiteX7" fmla="*/ 0 w 4694840"/>
              <a:gd name="connsiteY7" fmla="*/ 1296453 h 1477511"/>
              <a:gd name="connsiteX8" fmla="*/ 488280 w 4694840"/>
              <a:gd name="connsiteY8" fmla="*/ 824635 h 1477511"/>
              <a:gd name="connsiteX9" fmla="*/ 490819 w 4694840"/>
              <a:gd name="connsiteY9" fmla="*/ 676520 h 1477511"/>
              <a:gd name="connsiteX10" fmla="*/ 0 w 4694840"/>
              <a:gd name="connsiteY10" fmla="*/ 168576 h 1477511"/>
              <a:gd name="connsiteX11" fmla="*/ 0 w 4694840"/>
              <a:gd name="connsiteY11" fmla="*/ 143304 h 1477511"/>
              <a:gd name="connsiteX12" fmla="*/ 143304 w 4694840"/>
              <a:gd name="connsiteY12" fmla="*/ 0 h 14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4840" h="1477511">
                <a:moveTo>
                  <a:pt x="143304" y="0"/>
                </a:moveTo>
                <a:lnTo>
                  <a:pt x="4551536" y="0"/>
                </a:lnTo>
                <a:cubicBezTo>
                  <a:pt x="4630681" y="0"/>
                  <a:pt x="4694840" y="64159"/>
                  <a:pt x="4694840" y="143304"/>
                </a:cubicBezTo>
                <a:lnTo>
                  <a:pt x="4694840" y="1334207"/>
                </a:lnTo>
                <a:cubicBezTo>
                  <a:pt x="4694840" y="1413352"/>
                  <a:pt x="4630681" y="1477511"/>
                  <a:pt x="4551536" y="1477511"/>
                </a:cubicBezTo>
                <a:lnTo>
                  <a:pt x="143304" y="1477511"/>
                </a:lnTo>
                <a:cubicBezTo>
                  <a:pt x="64159" y="1477511"/>
                  <a:pt x="0" y="1413352"/>
                  <a:pt x="0" y="1334207"/>
                </a:cubicBezTo>
                <a:lnTo>
                  <a:pt x="0" y="1296453"/>
                </a:lnTo>
                <a:lnTo>
                  <a:pt x="488280" y="824635"/>
                </a:lnTo>
                <a:cubicBezTo>
                  <a:pt x="529882" y="784436"/>
                  <a:pt x="531019" y="718122"/>
                  <a:pt x="490819" y="676520"/>
                </a:cubicBezTo>
                <a:lnTo>
                  <a:pt x="0" y="168576"/>
                </a:lnTo>
                <a:lnTo>
                  <a:pt x="0" y="143304"/>
                </a:lnTo>
                <a:cubicBezTo>
                  <a:pt x="0" y="64159"/>
                  <a:pt x="64159" y="0"/>
                  <a:pt x="143304" y="0"/>
                </a:cubicBezTo>
                <a:close/>
              </a:path>
            </a:pathLst>
          </a:custGeom>
          <a:solidFill>
            <a:schemeClr val="bg1"/>
          </a:solidFill>
          <a:ln w="12700" cap="flat" cmpd="sng" algn="ctr">
            <a:solidFill>
              <a:schemeClr val="bg1">
                <a:lumMod val="85000"/>
              </a:schemeClr>
            </a:solidFill>
            <a:prstDash val="solid"/>
            <a:miter lim="800000"/>
          </a:ln>
          <a:effectLst/>
        </p:spPr>
        <p:txBody>
          <a:bodyPr rtlCol="0" anchor="ctr"/>
          <a:p>
            <a:pPr algn="ctr"/>
            <a:endParaRPr lang="zh-CN" altLang="en-US" sz="1400" kern="0">
              <a:solidFill>
                <a:schemeClr val="tx1">
                  <a:lumMod val="50000"/>
                  <a:lumOff val="50000"/>
                </a:schemeClr>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43" name="爱设计-2-2"/>
          <p:cNvSpPr/>
          <p:nvPr/>
        </p:nvSpPr>
        <p:spPr>
          <a:xfrm rot="2758938">
            <a:off x="1191211" y="2122414"/>
            <a:ext cx="929164" cy="929164"/>
          </a:xfrm>
          <a:prstGeom prst="roundRect">
            <a:avLst>
              <a:gd name="adj" fmla="val 9699"/>
            </a:avLst>
          </a:prstGeom>
          <a:solidFill>
            <a:srgbClr val="004AAD"/>
          </a:solidFill>
          <a:ln w="12700" cap="flat" cmpd="sng" algn="ctr">
            <a:noFill/>
            <a:prstDash val="solid"/>
            <a:miter lim="800000"/>
          </a:ln>
          <a:effectLst/>
        </p:spPr>
        <p:txBody>
          <a:bodyPr rtlCol="0" anchor="ctr"/>
          <a:p>
            <a:pPr algn="ctr"/>
            <a:endParaRPr lang="zh-CN" altLang="en-US" sz="1400" kern="0">
              <a:solidFill>
                <a:prstClr val="white"/>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44" name="爱设计-2-3"/>
          <p:cNvSpPr txBox="1"/>
          <p:nvPr/>
        </p:nvSpPr>
        <p:spPr>
          <a:xfrm>
            <a:off x="1325854" y="2251166"/>
            <a:ext cx="737702" cy="707886"/>
          </a:xfrm>
          <a:prstGeom prst="rect">
            <a:avLst/>
          </a:prstGeom>
          <a:noFill/>
          <a:effectLst/>
        </p:spPr>
        <p:txBody>
          <a:bodyPr wrap="none" rtlCol="0">
            <a:noAutofit/>
          </a:bodyPr>
          <a:p>
            <a:pPr>
              <a:defRPr/>
            </a:pPr>
            <a:r>
              <a:rPr lang="en-US" altLang="zh-CN" sz="3600" kern="0" dirty="0">
                <a:solidFill>
                  <a:prstClr val="white"/>
                </a:solidFill>
                <a:latin typeface="微软雅黑" panose="020B0503020204020204" charset="-122"/>
                <a:ea typeface="微软雅黑" panose="020B0503020204020204" charset="-122"/>
                <a:sym typeface="思源黑体 CN Normal" panose="020B0400000000000000" pitchFamily="34" charset="-122"/>
              </a:rPr>
              <a:t>01</a:t>
            </a:r>
            <a:endParaRPr lang="en-US" altLang="zh-CN" sz="3600" kern="0"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p:txBody>
      </p:sp>
      <p:sp>
        <p:nvSpPr>
          <p:cNvPr id="645" name="爱设计-3"/>
          <p:cNvSpPr/>
          <p:nvPr/>
        </p:nvSpPr>
        <p:spPr>
          <a:xfrm flipH="1">
            <a:off x="6144771" y="1901051"/>
            <a:ext cx="4037530" cy="1376486"/>
          </a:xfrm>
          <a:custGeom>
            <a:avLst/>
            <a:gdLst>
              <a:gd name="connsiteX0" fmla="*/ 143304 w 4694840"/>
              <a:gd name="connsiteY0" fmla="*/ 0 h 1477511"/>
              <a:gd name="connsiteX1" fmla="*/ 4551536 w 4694840"/>
              <a:gd name="connsiteY1" fmla="*/ 0 h 1477511"/>
              <a:gd name="connsiteX2" fmla="*/ 4694840 w 4694840"/>
              <a:gd name="connsiteY2" fmla="*/ 143304 h 1477511"/>
              <a:gd name="connsiteX3" fmla="*/ 4694840 w 4694840"/>
              <a:gd name="connsiteY3" fmla="*/ 1334207 h 1477511"/>
              <a:gd name="connsiteX4" fmla="*/ 4551536 w 4694840"/>
              <a:gd name="connsiteY4" fmla="*/ 1477511 h 1477511"/>
              <a:gd name="connsiteX5" fmla="*/ 143304 w 4694840"/>
              <a:gd name="connsiteY5" fmla="*/ 1477511 h 1477511"/>
              <a:gd name="connsiteX6" fmla="*/ 0 w 4694840"/>
              <a:gd name="connsiteY6" fmla="*/ 1334207 h 1477511"/>
              <a:gd name="connsiteX7" fmla="*/ 0 w 4694840"/>
              <a:gd name="connsiteY7" fmla="*/ 1296453 h 1477511"/>
              <a:gd name="connsiteX8" fmla="*/ 488280 w 4694840"/>
              <a:gd name="connsiteY8" fmla="*/ 824635 h 1477511"/>
              <a:gd name="connsiteX9" fmla="*/ 490819 w 4694840"/>
              <a:gd name="connsiteY9" fmla="*/ 676520 h 1477511"/>
              <a:gd name="connsiteX10" fmla="*/ 0 w 4694840"/>
              <a:gd name="connsiteY10" fmla="*/ 168576 h 1477511"/>
              <a:gd name="connsiteX11" fmla="*/ 0 w 4694840"/>
              <a:gd name="connsiteY11" fmla="*/ 143304 h 1477511"/>
              <a:gd name="connsiteX12" fmla="*/ 143304 w 4694840"/>
              <a:gd name="connsiteY12" fmla="*/ 0 h 14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4840" h="1477511">
                <a:moveTo>
                  <a:pt x="143304" y="0"/>
                </a:moveTo>
                <a:lnTo>
                  <a:pt x="4551536" y="0"/>
                </a:lnTo>
                <a:cubicBezTo>
                  <a:pt x="4630681" y="0"/>
                  <a:pt x="4694840" y="64159"/>
                  <a:pt x="4694840" y="143304"/>
                </a:cubicBezTo>
                <a:lnTo>
                  <a:pt x="4694840" y="1334207"/>
                </a:lnTo>
                <a:cubicBezTo>
                  <a:pt x="4694840" y="1413352"/>
                  <a:pt x="4630681" y="1477511"/>
                  <a:pt x="4551536" y="1477511"/>
                </a:cubicBezTo>
                <a:lnTo>
                  <a:pt x="143304" y="1477511"/>
                </a:lnTo>
                <a:cubicBezTo>
                  <a:pt x="64159" y="1477511"/>
                  <a:pt x="0" y="1413352"/>
                  <a:pt x="0" y="1334207"/>
                </a:cubicBezTo>
                <a:lnTo>
                  <a:pt x="0" y="1296453"/>
                </a:lnTo>
                <a:lnTo>
                  <a:pt x="488280" y="824635"/>
                </a:lnTo>
                <a:cubicBezTo>
                  <a:pt x="529882" y="784436"/>
                  <a:pt x="531019" y="718122"/>
                  <a:pt x="490819" y="676520"/>
                </a:cubicBezTo>
                <a:lnTo>
                  <a:pt x="0" y="168576"/>
                </a:lnTo>
                <a:lnTo>
                  <a:pt x="0" y="143304"/>
                </a:lnTo>
                <a:cubicBezTo>
                  <a:pt x="0" y="64159"/>
                  <a:pt x="64159" y="0"/>
                  <a:pt x="143304" y="0"/>
                </a:cubicBezTo>
                <a:close/>
              </a:path>
            </a:pathLst>
          </a:custGeom>
          <a:solidFill>
            <a:schemeClr val="bg1"/>
          </a:solidFill>
          <a:ln w="12700" cap="flat" cmpd="sng" algn="ctr">
            <a:solidFill>
              <a:schemeClr val="bg1">
                <a:lumMod val="85000"/>
              </a:schemeClr>
            </a:solidFill>
            <a:prstDash val="solid"/>
            <a:miter lim="800000"/>
          </a:ln>
          <a:effectLst/>
        </p:spPr>
        <p:txBody>
          <a:bodyPr rtlCol="0" anchor="ctr"/>
          <a:p>
            <a:pPr algn="ctr"/>
            <a:endParaRPr lang="zh-CN" altLang="en-US" sz="1400" kern="0">
              <a:solidFill>
                <a:schemeClr val="tx1">
                  <a:lumMod val="50000"/>
                  <a:lumOff val="50000"/>
                </a:schemeClr>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46" name="爱设计-4"/>
          <p:cNvSpPr/>
          <p:nvPr/>
        </p:nvSpPr>
        <p:spPr>
          <a:xfrm rot="18841062" flipH="1">
            <a:off x="10065658" y="2122414"/>
            <a:ext cx="929164" cy="929164"/>
          </a:xfrm>
          <a:prstGeom prst="roundRect">
            <a:avLst>
              <a:gd name="adj" fmla="val 9699"/>
            </a:avLst>
          </a:prstGeom>
          <a:solidFill>
            <a:srgbClr val="004AAD"/>
          </a:solidFill>
          <a:ln w="12700" cap="flat" cmpd="sng" algn="ctr">
            <a:noFill/>
            <a:prstDash val="solid"/>
            <a:miter lim="800000"/>
          </a:ln>
          <a:effectLst/>
        </p:spPr>
        <p:txBody>
          <a:bodyPr rtlCol="0" anchor="ctr"/>
          <a:p>
            <a:pPr algn="ctr"/>
            <a:endParaRPr lang="zh-CN" altLang="en-US" sz="1400" kern="0">
              <a:solidFill>
                <a:prstClr val="white"/>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47" name="爱设计-5"/>
          <p:cNvSpPr txBox="1"/>
          <p:nvPr/>
        </p:nvSpPr>
        <p:spPr>
          <a:xfrm flipH="1">
            <a:off x="10151410" y="2251166"/>
            <a:ext cx="835485" cy="707886"/>
          </a:xfrm>
          <a:prstGeom prst="rect">
            <a:avLst/>
          </a:prstGeom>
          <a:noFill/>
          <a:effectLst/>
        </p:spPr>
        <p:txBody>
          <a:bodyPr wrap="none" rtlCol="0">
            <a:noAutofit/>
          </a:bodyPr>
          <a:p>
            <a:r>
              <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rPr>
              <a:t>02</a:t>
            </a:r>
            <a:endPar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p:txBody>
      </p:sp>
      <p:sp>
        <p:nvSpPr>
          <p:cNvPr id="648" name="爱设计-8"/>
          <p:cNvSpPr/>
          <p:nvPr/>
        </p:nvSpPr>
        <p:spPr>
          <a:xfrm>
            <a:off x="2003732" y="4118373"/>
            <a:ext cx="4037530" cy="1376486"/>
          </a:xfrm>
          <a:custGeom>
            <a:avLst/>
            <a:gdLst>
              <a:gd name="connsiteX0" fmla="*/ 143304 w 4694840"/>
              <a:gd name="connsiteY0" fmla="*/ 0 h 1477511"/>
              <a:gd name="connsiteX1" fmla="*/ 4551536 w 4694840"/>
              <a:gd name="connsiteY1" fmla="*/ 0 h 1477511"/>
              <a:gd name="connsiteX2" fmla="*/ 4694840 w 4694840"/>
              <a:gd name="connsiteY2" fmla="*/ 143304 h 1477511"/>
              <a:gd name="connsiteX3" fmla="*/ 4694840 w 4694840"/>
              <a:gd name="connsiteY3" fmla="*/ 1334207 h 1477511"/>
              <a:gd name="connsiteX4" fmla="*/ 4551536 w 4694840"/>
              <a:gd name="connsiteY4" fmla="*/ 1477511 h 1477511"/>
              <a:gd name="connsiteX5" fmla="*/ 143304 w 4694840"/>
              <a:gd name="connsiteY5" fmla="*/ 1477511 h 1477511"/>
              <a:gd name="connsiteX6" fmla="*/ 0 w 4694840"/>
              <a:gd name="connsiteY6" fmla="*/ 1334207 h 1477511"/>
              <a:gd name="connsiteX7" fmla="*/ 0 w 4694840"/>
              <a:gd name="connsiteY7" fmla="*/ 1296453 h 1477511"/>
              <a:gd name="connsiteX8" fmla="*/ 488280 w 4694840"/>
              <a:gd name="connsiteY8" fmla="*/ 824635 h 1477511"/>
              <a:gd name="connsiteX9" fmla="*/ 490819 w 4694840"/>
              <a:gd name="connsiteY9" fmla="*/ 676520 h 1477511"/>
              <a:gd name="connsiteX10" fmla="*/ 0 w 4694840"/>
              <a:gd name="connsiteY10" fmla="*/ 168576 h 1477511"/>
              <a:gd name="connsiteX11" fmla="*/ 0 w 4694840"/>
              <a:gd name="connsiteY11" fmla="*/ 143304 h 1477511"/>
              <a:gd name="connsiteX12" fmla="*/ 143304 w 4694840"/>
              <a:gd name="connsiteY12" fmla="*/ 0 h 14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4840" h="1477511">
                <a:moveTo>
                  <a:pt x="143304" y="0"/>
                </a:moveTo>
                <a:lnTo>
                  <a:pt x="4551536" y="0"/>
                </a:lnTo>
                <a:cubicBezTo>
                  <a:pt x="4630681" y="0"/>
                  <a:pt x="4694840" y="64159"/>
                  <a:pt x="4694840" y="143304"/>
                </a:cubicBezTo>
                <a:lnTo>
                  <a:pt x="4694840" y="1334207"/>
                </a:lnTo>
                <a:cubicBezTo>
                  <a:pt x="4694840" y="1413352"/>
                  <a:pt x="4630681" y="1477511"/>
                  <a:pt x="4551536" y="1477511"/>
                </a:cubicBezTo>
                <a:lnTo>
                  <a:pt x="143304" y="1477511"/>
                </a:lnTo>
                <a:cubicBezTo>
                  <a:pt x="64159" y="1477511"/>
                  <a:pt x="0" y="1413352"/>
                  <a:pt x="0" y="1334207"/>
                </a:cubicBezTo>
                <a:lnTo>
                  <a:pt x="0" y="1296453"/>
                </a:lnTo>
                <a:lnTo>
                  <a:pt x="488280" y="824635"/>
                </a:lnTo>
                <a:cubicBezTo>
                  <a:pt x="529882" y="784436"/>
                  <a:pt x="531019" y="718122"/>
                  <a:pt x="490819" y="676520"/>
                </a:cubicBezTo>
                <a:lnTo>
                  <a:pt x="0" y="168576"/>
                </a:lnTo>
                <a:lnTo>
                  <a:pt x="0" y="143304"/>
                </a:lnTo>
                <a:cubicBezTo>
                  <a:pt x="0" y="64159"/>
                  <a:pt x="64159" y="0"/>
                  <a:pt x="143304" y="0"/>
                </a:cubicBezTo>
                <a:close/>
              </a:path>
            </a:pathLst>
          </a:custGeom>
          <a:solidFill>
            <a:schemeClr val="bg1"/>
          </a:solidFill>
          <a:ln w="12700" cap="flat" cmpd="sng" algn="ctr">
            <a:solidFill>
              <a:schemeClr val="bg1">
                <a:lumMod val="85000"/>
              </a:schemeClr>
            </a:solidFill>
            <a:prstDash val="solid"/>
            <a:miter lim="800000"/>
          </a:ln>
          <a:effectLst/>
        </p:spPr>
        <p:txBody>
          <a:bodyPr rtlCol="0" anchor="ctr"/>
          <a:p>
            <a:pPr algn="ctr"/>
            <a:endParaRPr lang="zh-CN" altLang="en-US" sz="1400" kern="0">
              <a:solidFill>
                <a:schemeClr val="tx1">
                  <a:lumMod val="50000"/>
                  <a:lumOff val="50000"/>
                </a:schemeClr>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49" name="爱设计-9"/>
          <p:cNvSpPr/>
          <p:nvPr/>
        </p:nvSpPr>
        <p:spPr>
          <a:xfrm rot="2758938">
            <a:off x="1191211" y="4339736"/>
            <a:ext cx="929164" cy="929164"/>
          </a:xfrm>
          <a:prstGeom prst="roundRect">
            <a:avLst>
              <a:gd name="adj" fmla="val 9699"/>
            </a:avLst>
          </a:prstGeom>
          <a:solidFill>
            <a:srgbClr val="004AAD"/>
          </a:solidFill>
          <a:ln w="12700" cap="flat" cmpd="sng" algn="ctr">
            <a:noFill/>
            <a:prstDash val="solid"/>
            <a:miter lim="800000"/>
          </a:ln>
          <a:effectLst/>
        </p:spPr>
        <p:txBody>
          <a:bodyPr rtlCol="0" anchor="ctr"/>
          <a:p>
            <a:pPr algn="ctr"/>
            <a:endParaRPr lang="zh-CN" altLang="en-US" sz="1400" kern="0">
              <a:solidFill>
                <a:prstClr val="white"/>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50" name="爱设计-10"/>
          <p:cNvSpPr txBox="1"/>
          <p:nvPr/>
        </p:nvSpPr>
        <p:spPr>
          <a:xfrm>
            <a:off x="1276963" y="4468488"/>
            <a:ext cx="835485" cy="707886"/>
          </a:xfrm>
          <a:prstGeom prst="rect">
            <a:avLst/>
          </a:prstGeom>
          <a:noFill/>
          <a:effectLst/>
        </p:spPr>
        <p:txBody>
          <a:bodyPr wrap="none" rtlCol="0">
            <a:noAutofit/>
          </a:bodyPr>
          <a:p>
            <a:r>
              <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rPr>
              <a:t>03</a:t>
            </a:r>
            <a:endPar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p:txBody>
      </p:sp>
      <p:sp>
        <p:nvSpPr>
          <p:cNvPr id="651" name="爱设计-13"/>
          <p:cNvSpPr/>
          <p:nvPr/>
        </p:nvSpPr>
        <p:spPr>
          <a:xfrm flipH="1">
            <a:off x="6144771" y="4118373"/>
            <a:ext cx="4037530" cy="1376486"/>
          </a:xfrm>
          <a:custGeom>
            <a:avLst/>
            <a:gdLst>
              <a:gd name="connsiteX0" fmla="*/ 143304 w 4694840"/>
              <a:gd name="connsiteY0" fmla="*/ 0 h 1477511"/>
              <a:gd name="connsiteX1" fmla="*/ 4551536 w 4694840"/>
              <a:gd name="connsiteY1" fmla="*/ 0 h 1477511"/>
              <a:gd name="connsiteX2" fmla="*/ 4694840 w 4694840"/>
              <a:gd name="connsiteY2" fmla="*/ 143304 h 1477511"/>
              <a:gd name="connsiteX3" fmla="*/ 4694840 w 4694840"/>
              <a:gd name="connsiteY3" fmla="*/ 1334207 h 1477511"/>
              <a:gd name="connsiteX4" fmla="*/ 4551536 w 4694840"/>
              <a:gd name="connsiteY4" fmla="*/ 1477511 h 1477511"/>
              <a:gd name="connsiteX5" fmla="*/ 143304 w 4694840"/>
              <a:gd name="connsiteY5" fmla="*/ 1477511 h 1477511"/>
              <a:gd name="connsiteX6" fmla="*/ 0 w 4694840"/>
              <a:gd name="connsiteY6" fmla="*/ 1334207 h 1477511"/>
              <a:gd name="connsiteX7" fmla="*/ 0 w 4694840"/>
              <a:gd name="connsiteY7" fmla="*/ 1296453 h 1477511"/>
              <a:gd name="connsiteX8" fmla="*/ 488280 w 4694840"/>
              <a:gd name="connsiteY8" fmla="*/ 824635 h 1477511"/>
              <a:gd name="connsiteX9" fmla="*/ 490819 w 4694840"/>
              <a:gd name="connsiteY9" fmla="*/ 676520 h 1477511"/>
              <a:gd name="connsiteX10" fmla="*/ 0 w 4694840"/>
              <a:gd name="connsiteY10" fmla="*/ 168576 h 1477511"/>
              <a:gd name="connsiteX11" fmla="*/ 0 w 4694840"/>
              <a:gd name="connsiteY11" fmla="*/ 143304 h 1477511"/>
              <a:gd name="connsiteX12" fmla="*/ 143304 w 4694840"/>
              <a:gd name="connsiteY12" fmla="*/ 0 h 14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4840" h="1477511">
                <a:moveTo>
                  <a:pt x="143304" y="0"/>
                </a:moveTo>
                <a:lnTo>
                  <a:pt x="4551536" y="0"/>
                </a:lnTo>
                <a:cubicBezTo>
                  <a:pt x="4630681" y="0"/>
                  <a:pt x="4694840" y="64159"/>
                  <a:pt x="4694840" y="143304"/>
                </a:cubicBezTo>
                <a:lnTo>
                  <a:pt x="4694840" y="1334207"/>
                </a:lnTo>
                <a:cubicBezTo>
                  <a:pt x="4694840" y="1413352"/>
                  <a:pt x="4630681" y="1477511"/>
                  <a:pt x="4551536" y="1477511"/>
                </a:cubicBezTo>
                <a:lnTo>
                  <a:pt x="143304" y="1477511"/>
                </a:lnTo>
                <a:cubicBezTo>
                  <a:pt x="64159" y="1477511"/>
                  <a:pt x="0" y="1413352"/>
                  <a:pt x="0" y="1334207"/>
                </a:cubicBezTo>
                <a:lnTo>
                  <a:pt x="0" y="1296453"/>
                </a:lnTo>
                <a:lnTo>
                  <a:pt x="488280" y="824635"/>
                </a:lnTo>
                <a:cubicBezTo>
                  <a:pt x="529882" y="784436"/>
                  <a:pt x="531019" y="718122"/>
                  <a:pt x="490819" y="676520"/>
                </a:cubicBezTo>
                <a:lnTo>
                  <a:pt x="0" y="168576"/>
                </a:lnTo>
                <a:lnTo>
                  <a:pt x="0" y="143304"/>
                </a:lnTo>
                <a:cubicBezTo>
                  <a:pt x="0" y="64159"/>
                  <a:pt x="64159" y="0"/>
                  <a:pt x="143304" y="0"/>
                </a:cubicBezTo>
                <a:close/>
              </a:path>
            </a:pathLst>
          </a:custGeom>
          <a:solidFill>
            <a:schemeClr val="bg1"/>
          </a:solidFill>
          <a:ln w="12700" cap="flat" cmpd="sng" algn="ctr">
            <a:solidFill>
              <a:schemeClr val="bg1">
                <a:lumMod val="85000"/>
              </a:schemeClr>
            </a:solidFill>
            <a:prstDash val="solid"/>
            <a:miter lim="800000"/>
          </a:ln>
          <a:effectLst/>
        </p:spPr>
        <p:txBody>
          <a:bodyPr rtlCol="0" anchor="ctr"/>
          <a:p>
            <a:pPr algn="ctr"/>
            <a:endParaRPr lang="zh-CN" altLang="en-US" sz="1400" kern="0">
              <a:solidFill>
                <a:schemeClr val="tx1">
                  <a:lumMod val="50000"/>
                  <a:lumOff val="50000"/>
                </a:schemeClr>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52" name="爱设计-14"/>
          <p:cNvSpPr/>
          <p:nvPr/>
        </p:nvSpPr>
        <p:spPr>
          <a:xfrm rot="18841062" flipH="1">
            <a:off x="10065658" y="4339736"/>
            <a:ext cx="929164" cy="929164"/>
          </a:xfrm>
          <a:prstGeom prst="roundRect">
            <a:avLst>
              <a:gd name="adj" fmla="val 9699"/>
            </a:avLst>
          </a:prstGeom>
          <a:solidFill>
            <a:srgbClr val="004AAD"/>
          </a:solidFill>
          <a:ln w="12700" cap="flat" cmpd="sng" algn="ctr">
            <a:noFill/>
            <a:prstDash val="solid"/>
            <a:miter lim="800000"/>
          </a:ln>
          <a:effectLst/>
        </p:spPr>
        <p:txBody>
          <a:bodyPr rtlCol="0" anchor="ctr"/>
          <a:p>
            <a:pPr algn="ctr"/>
            <a:endParaRPr lang="zh-CN" altLang="en-US" sz="1400" kern="0">
              <a:solidFill>
                <a:prstClr val="white"/>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53" name="爱设计-15"/>
          <p:cNvSpPr txBox="1"/>
          <p:nvPr/>
        </p:nvSpPr>
        <p:spPr>
          <a:xfrm flipH="1">
            <a:off x="10151410" y="4468488"/>
            <a:ext cx="835485" cy="707886"/>
          </a:xfrm>
          <a:prstGeom prst="rect">
            <a:avLst/>
          </a:prstGeom>
          <a:noFill/>
          <a:effectLst/>
        </p:spPr>
        <p:txBody>
          <a:bodyPr wrap="none" rtlCol="0">
            <a:noAutofit/>
          </a:bodyPr>
          <a:p>
            <a:r>
              <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rPr>
              <a:t>04</a:t>
            </a:r>
            <a:endPar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p:txBody>
      </p:sp>
      <p:sp>
        <p:nvSpPr>
          <p:cNvPr id="654" name="文本框 16"/>
          <p:cNvSpPr txBox="1"/>
          <p:nvPr/>
        </p:nvSpPr>
        <p:spPr>
          <a:xfrm>
            <a:off x="2689860" y="2073275"/>
            <a:ext cx="3159760" cy="400050"/>
          </a:xfrm>
          <a:prstGeom prst="rect">
            <a:avLst/>
          </a:prstGeom>
          <a:noFill/>
          <a:effectLst/>
        </p:spPr>
        <p:txBody>
          <a:bodyPr wrap="square" rtlCol="0">
            <a:noAutofit/>
          </a:bodyPr>
          <a:p>
            <a:pPr algn="dist">
              <a:buClrTx/>
              <a:buSzTx/>
              <a:buFontTx/>
            </a:pPr>
            <a:r>
              <a:rPr lang="zh-CN" altLang="en-US" b="1" dirty="0">
                <a:latin typeface="微软雅黑" panose="020B0503020204020204" charset="-122"/>
                <a:ea typeface="微软雅黑" panose="020B0503020204020204" charset="-122"/>
                <a:sym typeface="+mn-ea"/>
              </a:rPr>
              <a:t>点击登录为何没有任何反应？</a:t>
            </a:r>
            <a:endParaRPr lang="zh-CN" altLang="en-US"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655" name="文本框 17"/>
          <p:cNvSpPr txBox="1"/>
          <p:nvPr/>
        </p:nvSpPr>
        <p:spPr>
          <a:xfrm>
            <a:off x="2689710" y="2450141"/>
            <a:ext cx="3351552" cy="722023"/>
          </a:xfrm>
          <a:prstGeom prst="rect">
            <a:avLst/>
          </a:prstGeom>
          <a:noFill/>
          <a:effectLst/>
        </p:spPr>
        <p:txBody>
          <a:bodyPr wrap="square" rtlCol="0">
            <a:noAutofit/>
          </a:bodyPr>
          <a:p>
            <a:pPr>
              <a:lnSpc>
                <a:spcPct val="150000"/>
              </a:lnSpc>
              <a:defRPr/>
            </a:pP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必须用</a:t>
            </a:r>
            <a:r>
              <a:rPr lang="id-ID"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Google Chrome </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浏览器，输入网址</a:t>
            </a:r>
            <a:r>
              <a:rPr lang="id-ID"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http://</a:t>
            </a:r>
            <a:r>
              <a:rPr lang="en-US" altLang="id-ID"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gzpt</a:t>
            </a:r>
            <a:r>
              <a:rPr lang="id-ID"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.sh</a:t>
            </a:r>
            <a:r>
              <a:rPr lang="en-US" altLang="id-ID"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s</a:t>
            </a:r>
            <a:r>
              <a:rPr lang="id-ID"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zgh.</a:t>
            </a:r>
            <a:r>
              <a:rPr lang="en-US" altLang="id-ID"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cn</a:t>
            </a:r>
            <a:r>
              <a:rPr lang="id-ID"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r>
              <a:rPr lang="zh-CN" altLang="id-ID"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登录参保</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656" name="文本框 18"/>
          <p:cNvSpPr txBox="1"/>
          <p:nvPr/>
        </p:nvSpPr>
        <p:spPr>
          <a:xfrm>
            <a:off x="2689860" y="4293870"/>
            <a:ext cx="3175000" cy="400050"/>
          </a:xfrm>
          <a:prstGeom prst="rect">
            <a:avLst/>
          </a:prstGeom>
          <a:noFill/>
          <a:effectLst/>
        </p:spPr>
        <p:txBody>
          <a:bodyPr wrap="square" rtlCol="0">
            <a:noAutofit/>
          </a:bodyPr>
          <a:p>
            <a:pPr algn="l"/>
            <a:r>
              <a:rPr lang="zh-CN" altLang="en-US" b="1" dirty="0">
                <a:latin typeface="微软雅黑" panose="020B0503020204020204" charset="-122"/>
                <a:ea typeface="微软雅黑" panose="020B0503020204020204" charset="-122"/>
                <a:sym typeface="+mn-ea"/>
              </a:rPr>
              <a:t>单位参保编码忘记？</a:t>
            </a:r>
            <a:endParaRPr lang="id-ID" b="1" dirty="0">
              <a:latin typeface="微软雅黑" panose="020B0503020204020204" charset="-122"/>
              <a:ea typeface="微软雅黑" panose="020B0503020204020204" charset="-122"/>
            </a:endParaRPr>
          </a:p>
          <a:p>
            <a:pPr algn="l"/>
            <a:endParaRPr lang="zh-CN" altLang="en-US" dirty="0">
              <a:solidFill>
                <a:schemeClr val="tx1">
                  <a:lumMod val="75000"/>
                  <a:lumOff val="2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657" name="文本框 19"/>
          <p:cNvSpPr txBox="1"/>
          <p:nvPr/>
        </p:nvSpPr>
        <p:spPr>
          <a:xfrm>
            <a:off x="2689710" y="4619610"/>
            <a:ext cx="3351552" cy="722023"/>
          </a:xfrm>
          <a:prstGeom prst="rect">
            <a:avLst/>
          </a:prstGeom>
          <a:noFill/>
          <a:effectLst/>
        </p:spPr>
        <p:txBody>
          <a:bodyPr wrap="square" rtlCol="0">
            <a:noAutofit/>
          </a:bodyPr>
          <a:p>
            <a:pPr>
              <a:lnSpc>
                <a:spcPct val="150000"/>
              </a:lnSpc>
              <a:defRPr/>
            </a:pP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1.</a:t>
            </a:r>
            <a:r>
              <a:rPr lang="zh-CN"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可查看单位上一年退休保障计划保障单“参保编码”一栏</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endParaRPr lang="zh-CN"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endParaRPr>
          </a:p>
          <a:p>
            <a:pPr>
              <a:lnSpc>
                <a:spcPct val="150000"/>
              </a:lnSpc>
              <a:defRPr/>
            </a:pP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2.</a:t>
            </a:r>
            <a:r>
              <a:rPr lang="zh-CN"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可拨打</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12351</a:t>
            </a:r>
            <a:r>
              <a:rPr lang="zh-CN"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热线查询</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658" name="文本框 20"/>
          <p:cNvSpPr txBox="1"/>
          <p:nvPr/>
        </p:nvSpPr>
        <p:spPr>
          <a:xfrm>
            <a:off x="6394450" y="2133600"/>
            <a:ext cx="3116580" cy="400050"/>
          </a:xfrm>
          <a:prstGeom prst="rect">
            <a:avLst/>
          </a:prstGeom>
          <a:noFill/>
          <a:effectLst/>
        </p:spPr>
        <p:txBody>
          <a:bodyPr wrap="square" rtlCol="0">
            <a:noAutofit/>
          </a:bodyPr>
          <a:p>
            <a:pPr algn="l">
              <a:buClrTx/>
              <a:buSzTx/>
              <a:buFontTx/>
            </a:pPr>
            <a:r>
              <a:rPr lang="zh-CN" altLang="en-US" b="1" dirty="0">
                <a:latin typeface="微软雅黑" panose="020B0503020204020204" charset="-122"/>
                <a:ea typeface="微软雅黑" panose="020B0503020204020204" charset="-122"/>
                <a:sym typeface="+mn-ea"/>
              </a:rPr>
              <a:t>申工通账号密码忘记？</a:t>
            </a:r>
            <a:endParaRPr lang="zh-CN" altLang="en-US" dirty="0">
              <a:solidFill>
                <a:schemeClr val="tx1">
                  <a:lumMod val="75000"/>
                  <a:lumOff val="25000"/>
                </a:schemeClr>
              </a:solidFill>
              <a:latin typeface="微软雅黑" panose="020B0503020204020204" charset="-122"/>
              <a:ea typeface="微软雅黑" panose="020B0503020204020204" charset="-122"/>
            </a:endParaRPr>
          </a:p>
          <a:p>
            <a:pPr algn="l">
              <a:buClrTx/>
              <a:buSzTx/>
              <a:buFontTx/>
            </a:pPr>
            <a:endParaRPr lang="zh-CN" altLang="en-US" dirty="0">
              <a:solidFill>
                <a:schemeClr val="tx1">
                  <a:lumMod val="75000"/>
                  <a:lumOff val="2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659" name="文本框 21"/>
          <p:cNvSpPr txBox="1"/>
          <p:nvPr/>
        </p:nvSpPr>
        <p:spPr>
          <a:xfrm>
            <a:off x="6394406" y="2398472"/>
            <a:ext cx="3351552" cy="722023"/>
          </a:xfrm>
          <a:prstGeom prst="rect">
            <a:avLst/>
          </a:prstGeom>
          <a:noFill/>
          <a:effectLst/>
        </p:spPr>
        <p:txBody>
          <a:bodyPr wrap="square" rtlCol="0">
            <a:noAutofit/>
          </a:bodyPr>
          <a:p>
            <a:pPr>
              <a:lnSpc>
                <a:spcPct val="150000"/>
              </a:lnSpc>
              <a:defRPr/>
            </a:pP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1. </a:t>
            </a:r>
            <a:r>
              <a:rPr lang="zh-CN"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有工会的单位：请联系上级工会重置密码；</a:t>
            </a:r>
            <a:endParaRPr lang="zh-CN"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endParaRPr>
          </a:p>
          <a:p>
            <a:pPr>
              <a:lnSpc>
                <a:spcPct val="150000"/>
              </a:lnSpc>
              <a:defRPr/>
            </a:pP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2.</a:t>
            </a:r>
            <a:r>
              <a:rPr lang="zh-CN"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无工会的单位：登录页</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点击企业注册</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下载中心</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点击下载</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申工通密码重置申请表</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660" name="文本框 22"/>
          <p:cNvSpPr txBox="1"/>
          <p:nvPr/>
        </p:nvSpPr>
        <p:spPr>
          <a:xfrm>
            <a:off x="6394450" y="4353560"/>
            <a:ext cx="3249930" cy="400050"/>
          </a:xfrm>
          <a:prstGeom prst="rect">
            <a:avLst/>
          </a:prstGeom>
          <a:noFill/>
          <a:effectLst/>
        </p:spPr>
        <p:txBody>
          <a:bodyPr wrap="square" rtlCol="0">
            <a:noAutofit/>
          </a:bodyPr>
          <a:p>
            <a:pPr algn="l"/>
            <a:r>
              <a:rPr lang="zh-CN" altLang="en-US" b="1" dirty="0">
                <a:latin typeface="微软雅黑" panose="020B0503020204020204" charset="-122"/>
                <a:ea typeface="微软雅黑" panose="020B0503020204020204" charset="-122"/>
                <a:sym typeface="+mn-ea"/>
              </a:rPr>
              <a:t>新单位无参保编码如何操作？</a:t>
            </a:r>
            <a:endParaRPr lang="zh-CN" altLang="en-US"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661" name="文本框 23"/>
          <p:cNvSpPr txBox="1"/>
          <p:nvPr/>
        </p:nvSpPr>
        <p:spPr>
          <a:xfrm>
            <a:off x="6394406" y="4730501"/>
            <a:ext cx="3351552" cy="722023"/>
          </a:xfrm>
          <a:prstGeom prst="rect">
            <a:avLst/>
          </a:prstGeom>
          <a:noFill/>
          <a:effectLst/>
        </p:spPr>
        <p:txBody>
          <a:bodyPr wrap="square" rtlCol="0">
            <a:noAutofit/>
          </a:bodyPr>
          <a:p>
            <a:pPr>
              <a:lnSpc>
                <a:spcPct val="150000"/>
              </a:lnSpc>
            </a:pP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单位登录参保系统后进行在线申请，详见本手册第</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61-64</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页。</a:t>
            </a: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525" name="文本框 2"/>
          <p:cNvSpPr txBox="1"/>
          <p:nvPr>
            <p:custDataLst>
              <p:tags r:id="rId1"/>
            </p:custDataLst>
          </p:nvPr>
        </p:nvSpPr>
        <p:spPr>
          <a:xfrm>
            <a:off x="993140" y="255905"/>
            <a:ext cx="9544050" cy="583565"/>
          </a:xfrm>
          <a:prstGeom prst="rect">
            <a:avLst/>
          </a:prstGeom>
          <a:noFill/>
        </p:spPr>
        <p:txBody>
          <a:bodyPr wrap="square" rtlCol="0">
            <a:spAutoFit/>
          </a:bodyPr>
          <a:p>
            <a:pPr marL="457200" indent="-457200" algn="l">
              <a:buClrTx/>
              <a:buSzTx/>
              <a:buFont typeface="Wingdings" panose="05000000000000000000" charset="0"/>
              <a:buChar char="Ø"/>
            </a:pP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常见问题回答</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662" name=""/>
        <p:cNvGrpSpPr/>
        <p:nvPr/>
      </p:nvGrpSpPr>
      <p:grpSpPr>
        <a:xfrm>
          <a:off x="0" y="0"/>
          <a:ext cx="0" cy="0"/>
          <a:chOff x="0" y="0"/>
          <a:chExt cx="0" cy="0"/>
        </a:xfrm>
      </p:grpSpPr>
      <p:cxnSp>
        <p:nvCxnSpPr>
          <p:cNvPr id="664" name="直线连接符 46"/>
          <p:cNvCxnSpPr/>
          <p:nvPr/>
        </p:nvCxnSpPr>
        <p:spPr>
          <a:xfrm flipH="1" flipV="1">
            <a:off x="905778" y="2663706"/>
            <a:ext cx="2120121" cy="36527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5" name="直线连接符 45"/>
          <p:cNvCxnSpPr/>
          <p:nvPr/>
        </p:nvCxnSpPr>
        <p:spPr>
          <a:xfrm flipV="1">
            <a:off x="2980467" y="-30293"/>
            <a:ext cx="2227541" cy="38785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6" name="三角形 42"/>
          <p:cNvSpPr/>
          <p:nvPr/>
        </p:nvSpPr>
        <p:spPr>
          <a:xfrm rot="3600000">
            <a:off x="872957" y="585441"/>
            <a:ext cx="3816424" cy="32900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微软雅黑" panose="020B0503020204020204" charset="-122"/>
              <a:ea typeface="微软雅黑" panose="020B0503020204020204" charset="-122"/>
            </a:endParaRPr>
          </a:p>
        </p:txBody>
      </p:sp>
      <p:sp>
        <p:nvSpPr>
          <p:cNvPr id="667" name="三角形 43"/>
          <p:cNvSpPr/>
          <p:nvPr/>
        </p:nvSpPr>
        <p:spPr>
          <a:xfrm rot="14400000">
            <a:off x="2410153" y="3578640"/>
            <a:ext cx="1852888" cy="159731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微软雅黑" panose="020B0503020204020204" charset="-122"/>
              <a:ea typeface="微软雅黑" panose="020B0503020204020204" charset="-122"/>
            </a:endParaRPr>
          </a:p>
        </p:txBody>
      </p:sp>
      <p:sp>
        <p:nvSpPr>
          <p:cNvPr id="668" name="文本框 41"/>
          <p:cNvSpPr txBox="1"/>
          <p:nvPr/>
        </p:nvSpPr>
        <p:spPr>
          <a:xfrm>
            <a:off x="7133033" y="3068060"/>
            <a:ext cx="3315335" cy="1322070"/>
          </a:xfrm>
          <a:prstGeom prst="rect">
            <a:avLst/>
          </a:prstGeom>
          <a:noFill/>
        </p:spPr>
        <p:txBody>
          <a:bodyPr wrap="none" rtlCol="0">
            <a:spAutoFit/>
          </a:bodyPr>
          <a:p>
            <a:r>
              <a:rPr kumimoji="1" lang="en-US" altLang="zh-CN" sz="8000" b="1">
                <a:solidFill>
                  <a:schemeClr val="bg1">
                    <a:alpha val="70000"/>
                  </a:schemeClr>
                </a:solidFill>
                <a:latin typeface="微软雅黑" panose="020B0503020204020204" charset="-122"/>
                <a:ea typeface="微软雅黑" panose="020B0503020204020204" charset="-122"/>
              </a:rPr>
              <a:t>FUTUR</a:t>
            </a:r>
            <a:endParaRPr kumimoji="1" lang="en-US" altLang="zh-CN" sz="8000" b="1">
              <a:solidFill>
                <a:schemeClr val="bg1">
                  <a:alpha val="70000"/>
                </a:schemeClr>
              </a:solidFill>
              <a:latin typeface="微软雅黑" panose="020B0503020204020204" charset="-122"/>
              <a:ea typeface="微软雅黑" panose="020B0503020204020204" charset="-122"/>
            </a:endParaRPr>
          </a:p>
        </p:txBody>
      </p:sp>
      <p:sp>
        <p:nvSpPr>
          <p:cNvPr id="669" name="三角形 50"/>
          <p:cNvSpPr/>
          <p:nvPr/>
        </p:nvSpPr>
        <p:spPr>
          <a:xfrm rot="14400000">
            <a:off x="4443211" y="851399"/>
            <a:ext cx="960941" cy="828398"/>
          </a:xfrm>
          <a:prstGeom prst="triangl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微软雅黑" panose="020B0503020204020204" charset="-122"/>
              <a:ea typeface="微软雅黑" panose="020B0503020204020204" charset="-122"/>
            </a:endParaRPr>
          </a:p>
        </p:txBody>
      </p:sp>
      <p:sp>
        <p:nvSpPr>
          <p:cNvPr id="670" name="三角形 51"/>
          <p:cNvSpPr/>
          <p:nvPr/>
        </p:nvSpPr>
        <p:spPr>
          <a:xfrm rot="14400000">
            <a:off x="1250439" y="4442566"/>
            <a:ext cx="567277" cy="489032"/>
          </a:xfrm>
          <a:prstGeom prst="triangl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微软雅黑" panose="020B0503020204020204" charset="-122"/>
              <a:ea typeface="微软雅黑" panose="020B0503020204020204" charset="-122"/>
            </a:endParaRPr>
          </a:p>
        </p:txBody>
      </p:sp>
      <p:sp>
        <p:nvSpPr>
          <p:cNvPr id="671" name="爱设计-2-1"/>
          <p:cNvSpPr/>
          <p:nvPr/>
        </p:nvSpPr>
        <p:spPr>
          <a:xfrm>
            <a:off x="2027227" y="2015351"/>
            <a:ext cx="4037530" cy="1376486"/>
          </a:xfrm>
          <a:custGeom>
            <a:avLst/>
            <a:gdLst>
              <a:gd name="connsiteX0" fmla="*/ 143304 w 4694840"/>
              <a:gd name="connsiteY0" fmla="*/ 0 h 1477511"/>
              <a:gd name="connsiteX1" fmla="*/ 4551536 w 4694840"/>
              <a:gd name="connsiteY1" fmla="*/ 0 h 1477511"/>
              <a:gd name="connsiteX2" fmla="*/ 4694840 w 4694840"/>
              <a:gd name="connsiteY2" fmla="*/ 143304 h 1477511"/>
              <a:gd name="connsiteX3" fmla="*/ 4694840 w 4694840"/>
              <a:gd name="connsiteY3" fmla="*/ 1334207 h 1477511"/>
              <a:gd name="connsiteX4" fmla="*/ 4551536 w 4694840"/>
              <a:gd name="connsiteY4" fmla="*/ 1477511 h 1477511"/>
              <a:gd name="connsiteX5" fmla="*/ 143304 w 4694840"/>
              <a:gd name="connsiteY5" fmla="*/ 1477511 h 1477511"/>
              <a:gd name="connsiteX6" fmla="*/ 0 w 4694840"/>
              <a:gd name="connsiteY6" fmla="*/ 1334207 h 1477511"/>
              <a:gd name="connsiteX7" fmla="*/ 0 w 4694840"/>
              <a:gd name="connsiteY7" fmla="*/ 1296453 h 1477511"/>
              <a:gd name="connsiteX8" fmla="*/ 488280 w 4694840"/>
              <a:gd name="connsiteY8" fmla="*/ 824635 h 1477511"/>
              <a:gd name="connsiteX9" fmla="*/ 490819 w 4694840"/>
              <a:gd name="connsiteY9" fmla="*/ 676520 h 1477511"/>
              <a:gd name="connsiteX10" fmla="*/ 0 w 4694840"/>
              <a:gd name="connsiteY10" fmla="*/ 168576 h 1477511"/>
              <a:gd name="connsiteX11" fmla="*/ 0 w 4694840"/>
              <a:gd name="connsiteY11" fmla="*/ 143304 h 1477511"/>
              <a:gd name="connsiteX12" fmla="*/ 143304 w 4694840"/>
              <a:gd name="connsiteY12" fmla="*/ 0 h 14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4840" h="1477511">
                <a:moveTo>
                  <a:pt x="143304" y="0"/>
                </a:moveTo>
                <a:lnTo>
                  <a:pt x="4551536" y="0"/>
                </a:lnTo>
                <a:cubicBezTo>
                  <a:pt x="4630681" y="0"/>
                  <a:pt x="4694840" y="64159"/>
                  <a:pt x="4694840" y="143304"/>
                </a:cubicBezTo>
                <a:lnTo>
                  <a:pt x="4694840" y="1334207"/>
                </a:lnTo>
                <a:cubicBezTo>
                  <a:pt x="4694840" y="1413352"/>
                  <a:pt x="4630681" y="1477511"/>
                  <a:pt x="4551536" y="1477511"/>
                </a:cubicBezTo>
                <a:lnTo>
                  <a:pt x="143304" y="1477511"/>
                </a:lnTo>
                <a:cubicBezTo>
                  <a:pt x="64159" y="1477511"/>
                  <a:pt x="0" y="1413352"/>
                  <a:pt x="0" y="1334207"/>
                </a:cubicBezTo>
                <a:lnTo>
                  <a:pt x="0" y="1296453"/>
                </a:lnTo>
                <a:lnTo>
                  <a:pt x="488280" y="824635"/>
                </a:lnTo>
                <a:cubicBezTo>
                  <a:pt x="529882" y="784436"/>
                  <a:pt x="531019" y="718122"/>
                  <a:pt x="490819" y="676520"/>
                </a:cubicBezTo>
                <a:lnTo>
                  <a:pt x="0" y="168576"/>
                </a:lnTo>
                <a:lnTo>
                  <a:pt x="0" y="143304"/>
                </a:lnTo>
                <a:cubicBezTo>
                  <a:pt x="0" y="64159"/>
                  <a:pt x="64159" y="0"/>
                  <a:pt x="143304" y="0"/>
                </a:cubicBezTo>
                <a:close/>
              </a:path>
            </a:pathLst>
          </a:custGeom>
          <a:solidFill>
            <a:schemeClr val="bg1"/>
          </a:solidFill>
          <a:ln w="12700" cap="flat" cmpd="sng" algn="ctr">
            <a:solidFill>
              <a:schemeClr val="bg1">
                <a:lumMod val="85000"/>
              </a:schemeClr>
            </a:solidFill>
            <a:prstDash val="solid"/>
            <a:miter lim="800000"/>
          </a:ln>
          <a:effectLst/>
        </p:spPr>
        <p:txBody>
          <a:bodyPr rtlCol="0" anchor="ctr"/>
          <a:p>
            <a:pPr algn="ctr"/>
            <a:endParaRPr lang="zh-CN" altLang="en-US" sz="1400" kern="0">
              <a:solidFill>
                <a:schemeClr val="tx1">
                  <a:lumMod val="50000"/>
                  <a:lumOff val="50000"/>
                </a:schemeClr>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72" name="爱设计-2-2"/>
          <p:cNvSpPr/>
          <p:nvPr/>
        </p:nvSpPr>
        <p:spPr>
          <a:xfrm rot="2758938">
            <a:off x="1191211" y="2122414"/>
            <a:ext cx="929164" cy="929164"/>
          </a:xfrm>
          <a:prstGeom prst="roundRect">
            <a:avLst>
              <a:gd name="adj" fmla="val 9699"/>
            </a:avLst>
          </a:prstGeom>
          <a:solidFill>
            <a:srgbClr val="004AAD"/>
          </a:solidFill>
          <a:ln w="12700" cap="flat" cmpd="sng" algn="ctr">
            <a:noFill/>
            <a:prstDash val="solid"/>
            <a:miter lim="800000"/>
          </a:ln>
          <a:effectLst/>
        </p:spPr>
        <p:txBody>
          <a:bodyPr rtlCol="0" anchor="ctr"/>
          <a:p>
            <a:pPr algn="ctr"/>
            <a:endParaRPr lang="zh-CN" altLang="en-US" sz="1400" kern="0">
              <a:solidFill>
                <a:prstClr val="white"/>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73" name="爱设计-2-3"/>
          <p:cNvSpPr txBox="1"/>
          <p:nvPr/>
        </p:nvSpPr>
        <p:spPr>
          <a:xfrm>
            <a:off x="1325854" y="2251166"/>
            <a:ext cx="737702" cy="707886"/>
          </a:xfrm>
          <a:prstGeom prst="rect">
            <a:avLst/>
          </a:prstGeom>
          <a:noFill/>
          <a:effectLst/>
        </p:spPr>
        <p:txBody>
          <a:bodyPr wrap="none" rtlCol="0">
            <a:noAutofit/>
          </a:bodyPr>
          <a:p>
            <a:pPr>
              <a:defRPr/>
            </a:pPr>
            <a:r>
              <a:rPr lang="en-US" altLang="zh-CN" sz="3600" kern="0" dirty="0">
                <a:solidFill>
                  <a:prstClr val="white"/>
                </a:solidFill>
                <a:latin typeface="微软雅黑" panose="020B0503020204020204" charset="-122"/>
                <a:ea typeface="微软雅黑" panose="020B0503020204020204" charset="-122"/>
                <a:sym typeface="思源黑体 CN Normal" panose="020B0400000000000000" pitchFamily="34" charset="-122"/>
              </a:rPr>
              <a:t>05</a:t>
            </a:r>
            <a:endParaRPr lang="en-US" altLang="zh-CN" sz="3600" kern="0"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p:txBody>
      </p:sp>
      <p:sp>
        <p:nvSpPr>
          <p:cNvPr id="674" name="爱设计-3"/>
          <p:cNvSpPr/>
          <p:nvPr/>
        </p:nvSpPr>
        <p:spPr>
          <a:xfrm flipH="1">
            <a:off x="6144895" y="1901190"/>
            <a:ext cx="4037330" cy="1504950"/>
          </a:xfrm>
          <a:custGeom>
            <a:avLst/>
            <a:gdLst>
              <a:gd name="connsiteX0" fmla="*/ 143304 w 4694840"/>
              <a:gd name="connsiteY0" fmla="*/ 0 h 1477511"/>
              <a:gd name="connsiteX1" fmla="*/ 4551536 w 4694840"/>
              <a:gd name="connsiteY1" fmla="*/ 0 h 1477511"/>
              <a:gd name="connsiteX2" fmla="*/ 4694840 w 4694840"/>
              <a:gd name="connsiteY2" fmla="*/ 143304 h 1477511"/>
              <a:gd name="connsiteX3" fmla="*/ 4694840 w 4694840"/>
              <a:gd name="connsiteY3" fmla="*/ 1334207 h 1477511"/>
              <a:gd name="connsiteX4" fmla="*/ 4551536 w 4694840"/>
              <a:gd name="connsiteY4" fmla="*/ 1477511 h 1477511"/>
              <a:gd name="connsiteX5" fmla="*/ 143304 w 4694840"/>
              <a:gd name="connsiteY5" fmla="*/ 1477511 h 1477511"/>
              <a:gd name="connsiteX6" fmla="*/ 0 w 4694840"/>
              <a:gd name="connsiteY6" fmla="*/ 1334207 h 1477511"/>
              <a:gd name="connsiteX7" fmla="*/ 0 w 4694840"/>
              <a:gd name="connsiteY7" fmla="*/ 1296453 h 1477511"/>
              <a:gd name="connsiteX8" fmla="*/ 488280 w 4694840"/>
              <a:gd name="connsiteY8" fmla="*/ 824635 h 1477511"/>
              <a:gd name="connsiteX9" fmla="*/ 490819 w 4694840"/>
              <a:gd name="connsiteY9" fmla="*/ 676520 h 1477511"/>
              <a:gd name="connsiteX10" fmla="*/ 0 w 4694840"/>
              <a:gd name="connsiteY10" fmla="*/ 168576 h 1477511"/>
              <a:gd name="connsiteX11" fmla="*/ 0 w 4694840"/>
              <a:gd name="connsiteY11" fmla="*/ 143304 h 1477511"/>
              <a:gd name="connsiteX12" fmla="*/ 143304 w 4694840"/>
              <a:gd name="connsiteY12" fmla="*/ 0 h 14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4840" h="1477511">
                <a:moveTo>
                  <a:pt x="143304" y="0"/>
                </a:moveTo>
                <a:lnTo>
                  <a:pt x="4551536" y="0"/>
                </a:lnTo>
                <a:cubicBezTo>
                  <a:pt x="4630681" y="0"/>
                  <a:pt x="4694840" y="64159"/>
                  <a:pt x="4694840" y="143304"/>
                </a:cubicBezTo>
                <a:lnTo>
                  <a:pt x="4694840" y="1334207"/>
                </a:lnTo>
                <a:cubicBezTo>
                  <a:pt x="4694840" y="1413352"/>
                  <a:pt x="4630681" y="1477511"/>
                  <a:pt x="4551536" y="1477511"/>
                </a:cubicBezTo>
                <a:lnTo>
                  <a:pt x="143304" y="1477511"/>
                </a:lnTo>
                <a:cubicBezTo>
                  <a:pt x="64159" y="1477511"/>
                  <a:pt x="0" y="1413352"/>
                  <a:pt x="0" y="1334207"/>
                </a:cubicBezTo>
                <a:lnTo>
                  <a:pt x="0" y="1296453"/>
                </a:lnTo>
                <a:lnTo>
                  <a:pt x="488280" y="824635"/>
                </a:lnTo>
                <a:cubicBezTo>
                  <a:pt x="529882" y="784436"/>
                  <a:pt x="531019" y="718122"/>
                  <a:pt x="490819" y="676520"/>
                </a:cubicBezTo>
                <a:lnTo>
                  <a:pt x="0" y="168576"/>
                </a:lnTo>
                <a:lnTo>
                  <a:pt x="0" y="143304"/>
                </a:lnTo>
                <a:cubicBezTo>
                  <a:pt x="0" y="64159"/>
                  <a:pt x="64159" y="0"/>
                  <a:pt x="143304" y="0"/>
                </a:cubicBezTo>
                <a:close/>
              </a:path>
            </a:pathLst>
          </a:custGeom>
          <a:solidFill>
            <a:schemeClr val="bg1"/>
          </a:solidFill>
          <a:ln w="12700" cap="flat" cmpd="sng" algn="ctr">
            <a:solidFill>
              <a:schemeClr val="bg1">
                <a:lumMod val="85000"/>
              </a:schemeClr>
            </a:solidFill>
            <a:prstDash val="solid"/>
            <a:miter lim="800000"/>
          </a:ln>
          <a:effectLst/>
        </p:spPr>
        <p:txBody>
          <a:bodyPr rtlCol="0" anchor="ctr"/>
          <a:p>
            <a:pPr algn="ctr"/>
            <a:endParaRPr lang="zh-CN" altLang="en-US" sz="1400" kern="0">
              <a:solidFill>
                <a:schemeClr val="tx1">
                  <a:lumMod val="50000"/>
                  <a:lumOff val="50000"/>
                </a:schemeClr>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75" name="爱设计-4"/>
          <p:cNvSpPr/>
          <p:nvPr/>
        </p:nvSpPr>
        <p:spPr>
          <a:xfrm rot="18841062" flipH="1">
            <a:off x="10065658" y="2122414"/>
            <a:ext cx="929164" cy="929164"/>
          </a:xfrm>
          <a:prstGeom prst="roundRect">
            <a:avLst>
              <a:gd name="adj" fmla="val 9699"/>
            </a:avLst>
          </a:prstGeom>
          <a:solidFill>
            <a:srgbClr val="004AAD"/>
          </a:solidFill>
          <a:ln w="12700" cap="flat" cmpd="sng" algn="ctr">
            <a:noFill/>
            <a:prstDash val="solid"/>
            <a:miter lim="800000"/>
          </a:ln>
          <a:effectLst/>
        </p:spPr>
        <p:txBody>
          <a:bodyPr rtlCol="0" anchor="ctr"/>
          <a:p>
            <a:pPr algn="ctr"/>
            <a:endParaRPr lang="zh-CN" altLang="en-US" sz="1400" kern="0">
              <a:solidFill>
                <a:prstClr val="white"/>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76" name="爱设计-5"/>
          <p:cNvSpPr txBox="1"/>
          <p:nvPr/>
        </p:nvSpPr>
        <p:spPr>
          <a:xfrm flipH="1">
            <a:off x="10151410" y="2251166"/>
            <a:ext cx="835485" cy="707886"/>
          </a:xfrm>
          <a:prstGeom prst="rect">
            <a:avLst/>
          </a:prstGeom>
          <a:noFill/>
          <a:effectLst/>
        </p:spPr>
        <p:txBody>
          <a:bodyPr wrap="none" rtlCol="0">
            <a:noAutofit/>
          </a:bodyPr>
          <a:p>
            <a:r>
              <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rPr>
              <a:t>06</a:t>
            </a:r>
            <a:endPar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p:txBody>
      </p:sp>
      <p:sp>
        <p:nvSpPr>
          <p:cNvPr id="677" name="爱设计-9"/>
          <p:cNvSpPr/>
          <p:nvPr/>
        </p:nvSpPr>
        <p:spPr>
          <a:xfrm rot="2758938">
            <a:off x="1191211" y="4837576"/>
            <a:ext cx="929164" cy="929164"/>
          </a:xfrm>
          <a:prstGeom prst="roundRect">
            <a:avLst>
              <a:gd name="adj" fmla="val 9699"/>
            </a:avLst>
          </a:prstGeom>
          <a:solidFill>
            <a:srgbClr val="004AAD"/>
          </a:solidFill>
          <a:ln w="12700" cap="flat" cmpd="sng" algn="ctr">
            <a:noFill/>
            <a:prstDash val="solid"/>
            <a:miter lim="800000"/>
          </a:ln>
          <a:effectLst/>
        </p:spPr>
        <p:txBody>
          <a:bodyPr rtlCol="0" anchor="ctr"/>
          <a:p>
            <a:pPr algn="ctr"/>
            <a:endParaRPr lang="zh-CN" altLang="en-US" sz="1400" kern="0">
              <a:solidFill>
                <a:prstClr val="white"/>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78" name="爱设计-10"/>
          <p:cNvSpPr txBox="1"/>
          <p:nvPr/>
        </p:nvSpPr>
        <p:spPr>
          <a:xfrm>
            <a:off x="1276963" y="4966328"/>
            <a:ext cx="835485" cy="707886"/>
          </a:xfrm>
          <a:prstGeom prst="rect">
            <a:avLst/>
          </a:prstGeom>
          <a:noFill/>
          <a:effectLst/>
        </p:spPr>
        <p:txBody>
          <a:bodyPr wrap="none" rtlCol="0">
            <a:noAutofit/>
          </a:bodyPr>
          <a:p>
            <a:r>
              <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rPr>
              <a:t>07</a:t>
            </a:r>
            <a:endPar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p:txBody>
      </p:sp>
      <p:sp>
        <p:nvSpPr>
          <p:cNvPr id="679" name="爱设计-14"/>
          <p:cNvSpPr/>
          <p:nvPr/>
        </p:nvSpPr>
        <p:spPr>
          <a:xfrm rot="18841062" flipH="1">
            <a:off x="10065658" y="4878216"/>
            <a:ext cx="929164" cy="929164"/>
          </a:xfrm>
          <a:prstGeom prst="roundRect">
            <a:avLst>
              <a:gd name="adj" fmla="val 9699"/>
            </a:avLst>
          </a:prstGeom>
          <a:solidFill>
            <a:srgbClr val="004AAD"/>
          </a:solidFill>
          <a:ln w="12700" cap="flat" cmpd="sng" algn="ctr">
            <a:noFill/>
            <a:prstDash val="solid"/>
            <a:miter lim="800000"/>
          </a:ln>
          <a:effectLst/>
        </p:spPr>
        <p:txBody>
          <a:bodyPr rtlCol="0" anchor="ctr"/>
          <a:p>
            <a:pPr algn="ctr"/>
            <a:endParaRPr lang="zh-CN" altLang="en-US" sz="1400" kern="0">
              <a:solidFill>
                <a:prstClr val="white"/>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680" name="爱设计-15"/>
          <p:cNvSpPr txBox="1"/>
          <p:nvPr/>
        </p:nvSpPr>
        <p:spPr>
          <a:xfrm flipH="1">
            <a:off x="10151410" y="5006968"/>
            <a:ext cx="835485" cy="707886"/>
          </a:xfrm>
          <a:prstGeom prst="rect">
            <a:avLst/>
          </a:prstGeom>
          <a:noFill/>
          <a:effectLst/>
        </p:spPr>
        <p:txBody>
          <a:bodyPr wrap="none" rtlCol="0">
            <a:noAutofit/>
          </a:bodyPr>
          <a:p>
            <a:r>
              <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rPr>
              <a:t>08</a:t>
            </a:r>
            <a:endParaRPr lang="en-US" altLang="zh-CN" sz="3600" dirty="0">
              <a:solidFill>
                <a:prstClr val="white"/>
              </a:solidFill>
              <a:latin typeface="微软雅黑" panose="020B0503020204020204" charset="-122"/>
              <a:ea typeface="微软雅黑" panose="020B0503020204020204" charset="-122"/>
              <a:sym typeface="思源黑体 CN Normal" panose="020B0400000000000000" pitchFamily="34" charset="-122"/>
            </a:endParaRPr>
          </a:p>
        </p:txBody>
      </p:sp>
      <p:sp>
        <p:nvSpPr>
          <p:cNvPr id="681" name="文本框 16"/>
          <p:cNvSpPr txBox="1"/>
          <p:nvPr/>
        </p:nvSpPr>
        <p:spPr>
          <a:xfrm>
            <a:off x="2689860" y="2042795"/>
            <a:ext cx="3159760" cy="400050"/>
          </a:xfrm>
          <a:prstGeom prst="rect">
            <a:avLst/>
          </a:prstGeom>
          <a:noFill/>
          <a:effectLst/>
        </p:spPr>
        <p:txBody>
          <a:bodyPr wrap="square" rtlCol="0">
            <a:noAutofit/>
          </a:bodyPr>
          <a:p>
            <a:pPr algn="l">
              <a:buClrTx/>
              <a:buSzTx/>
              <a:buFontTx/>
            </a:pPr>
            <a:r>
              <a:rPr lang="zh-CN" altLang="en-US" sz="1600" b="1" dirty="0">
                <a:latin typeface="微软雅黑" panose="020B0503020204020204" charset="-122"/>
                <a:ea typeface="微软雅黑" panose="020B0503020204020204" charset="-122"/>
                <a:sym typeface="+mn-ea"/>
              </a:rPr>
              <a:t>参保人员部分委托代扣款、部分缴费凭证参保，如何操作？</a:t>
            </a:r>
            <a:endParaRPr lang="zh-CN" altLang="en-US" sz="1600" b="1" dirty="0">
              <a:latin typeface="微软雅黑" panose="020B0503020204020204" charset="-122"/>
              <a:ea typeface="微软雅黑" panose="020B0503020204020204" charset="-122"/>
              <a:sym typeface="+mn-ea"/>
            </a:endParaRPr>
          </a:p>
        </p:txBody>
      </p:sp>
      <p:sp>
        <p:nvSpPr>
          <p:cNvPr id="682" name="文本框 17"/>
          <p:cNvSpPr txBox="1"/>
          <p:nvPr/>
        </p:nvSpPr>
        <p:spPr>
          <a:xfrm>
            <a:off x="2480945" y="2510790"/>
            <a:ext cx="3663950" cy="721995"/>
          </a:xfrm>
          <a:prstGeom prst="rect">
            <a:avLst/>
          </a:prstGeom>
          <a:noFill/>
          <a:effectLst/>
        </p:spPr>
        <p:txBody>
          <a:bodyPr wrap="square" rtlCol="0">
            <a:noAutofit/>
          </a:bodyPr>
          <a:p>
            <a:pPr>
              <a:lnSpc>
                <a:spcPct val="150000"/>
              </a:lnSpc>
              <a:defRPr/>
            </a:pP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可以先选择</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单位缴费凭证参保</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，参保成功后，再进行</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委托代扣款缴费参保</a:t>
            </a:r>
            <a:r>
              <a:rPr lang="en-US" altLang="zh-CN"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lumMod val="60000"/>
                    <a:lumOff val="40000"/>
                  </a:schemeClr>
                </a:solidFill>
                <a:latin typeface="微软雅黑" panose="020B0503020204020204" charset="-122"/>
                <a:ea typeface="微软雅黑" panose="020B0503020204020204" charset="-122"/>
                <a:cs typeface="微软雅黑" panose="020B0503020204020204" charset="-122"/>
                <a:sym typeface="+mn-ea"/>
              </a:rPr>
              <a:t>，但如存在代扣失败人员，还需单位缴费参保。</a:t>
            </a: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683" name="文本框 18"/>
          <p:cNvSpPr txBox="1"/>
          <p:nvPr/>
        </p:nvSpPr>
        <p:spPr>
          <a:xfrm>
            <a:off x="2689860" y="4293870"/>
            <a:ext cx="3175000" cy="400050"/>
          </a:xfrm>
          <a:prstGeom prst="rect">
            <a:avLst/>
          </a:prstGeom>
          <a:noFill/>
          <a:effectLst/>
        </p:spPr>
        <p:txBody>
          <a:bodyPr wrap="square" rtlCol="0">
            <a:noAutofit/>
          </a:bodyPr>
          <a:p>
            <a:pPr algn="l"/>
            <a:endParaRPr lang="id-ID" altLang="en-US" sz="1600" b="1" dirty="0">
              <a:solidFill>
                <a:schemeClr val="tx1">
                  <a:lumMod val="75000"/>
                  <a:lumOff val="2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684" name="文本框 19"/>
          <p:cNvSpPr txBox="1"/>
          <p:nvPr/>
        </p:nvSpPr>
        <p:spPr>
          <a:xfrm>
            <a:off x="2689710" y="4619610"/>
            <a:ext cx="3351552" cy="722023"/>
          </a:xfrm>
          <a:prstGeom prst="rect">
            <a:avLst/>
          </a:prstGeom>
          <a:noFill/>
          <a:effectLst/>
        </p:spPr>
        <p:txBody>
          <a:bodyPr wrap="square" rtlCol="0">
            <a:noAutofit/>
          </a:bodyPr>
          <a:p>
            <a:pPr>
              <a:lnSpc>
                <a:spcPct val="150000"/>
              </a:lnSpc>
              <a:defRPr/>
            </a:pP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685" name="文本框 20"/>
          <p:cNvSpPr txBox="1"/>
          <p:nvPr/>
        </p:nvSpPr>
        <p:spPr>
          <a:xfrm>
            <a:off x="6394450" y="2011680"/>
            <a:ext cx="3116580" cy="400050"/>
          </a:xfrm>
          <a:prstGeom prst="rect">
            <a:avLst/>
          </a:prstGeom>
          <a:noFill/>
          <a:effectLst/>
        </p:spPr>
        <p:txBody>
          <a:bodyPr wrap="square" rtlCol="0">
            <a:noAutofit/>
          </a:bodyPr>
          <a:p>
            <a:pPr algn="l">
              <a:buClrTx/>
              <a:buSzTx/>
              <a:buFontTx/>
            </a:pPr>
            <a:r>
              <a:rPr lang="zh-CN" altLang="en-US" sz="1600" b="1" dirty="0">
                <a:latin typeface="微软雅黑" panose="020B0503020204020204" charset="-122"/>
                <a:ea typeface="微软雅黑" panose="020B0503020204020204" charset="-122"/>
                <a:sym typeface="+mn-ea"/>
              </a:rPr>
              <a:t>银行代扣完成后，对于代扣不成功人员的处理方式（</a:t>
            </a:r>
            <a:r>
              <a:rPr lang="en-US" altLang="zh-CN" sz="1600" b="1" dirty="0">
                <a:latin typeface="微软雅黑" panose="020B0503020204020204" charset="-122"/>
                <a:ea typeface="微软雅黑" panose="020B0503020204020204" charset="-122"/>
                <a:sym typeface="+mn-ea"/>
              </a:rPr>
              <a:t>P46</a:t>
            </a:r>
            <a:r>
              <a:rPr lang="zh-CN" altLang="en-US" sz="1600" b="1" dirty="0">
                <a:latin typeface="微软雅黑" panose="020B0503020204020204" charset="-122"/>
                <a:ea typeface="微软雅黑" panose="020B0503020204020204" charset="-122"/>
                <a:sym typeface="+mn-ea"/>
              </a:rPr>
              <a:t>）</a:t>
            </a:r>
            <a:endParaRPr lang="zh-CN" altLang="en-US" sz="1600" b="1" dirty="0">
              <a:latin typeface="微软雅黑" panose="020B0503020204020204" charset="-122"/>
              <a:ea typeface="微软雅黑" panose="020B0503020204020204" charset="-122"/>
            </a:endParaRPr>
          </a:p>
          <a:p>
            <a:pPr algn="l">
              <a:buClrTx/>
              <a:buSzTx/>
              <a:buFontTx/>
            </a:pP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algn="l">
              <a:buClrTx/>
              <a:buSzTx/>
              <a:buFontTx/>
            </a:pPr>
            <a:endParaRPr lang="zh-CN" altLang="en-US" sz="1600" dirty="0">
              <a:solidFill>
                <a:schemeClr val="tx1">
                  <a:lumMod val="75000"/>
                  <a:lumOff val="2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686" name="文本框 21"/>
          <p:cNvSpPr txBox="1"/>
          <p:nvPr/>
        </p:nvSpPr>
        <p:spPr>
          <a:xfrm>
            <a:off x="6144895" y="2452370"/>
            <a:ext cx="3745865" cy="721995"/>
          </a:xfrm>
          <a:prstGeom prst="rect">
            <a:avLst/>
          </a:prstGeom>
          <a:noFill/>
          <a:effectLst/>
        </p:spPr>
        <p:txBody>
          <a:bodyPr wrap="square" rtlCol="0">
            <a:noAutofit/>
          </a:bodyPr>
          <a:p>
            <a:pPr marL="171450" indent="-171450">
              <a:lnSpc>
                <a:spcPct val="150000"/>
              </a:lnSpc>
              <a:buFont typeface="Arial" panose="020B0604020202020204" pitchFamily="34" charset="0"/>
              <a:buChar char="•"/>
              <a:defRPr/>
            </a:pPr>
            <a:r>
              <a:rPr lang="en-US" altLang="zh-CN" sz="1200">
                <a:sym typeface="+mn-ea"/>
              </a:rPr>
              <a:t> </a:t>
            </a:r>
            <a:r>
              <a:rPr lang="zh-CN" altLang="en-US" sz="1200">
                <a:sym typeface="+mn-ea"/>
              </a:rPr>
              <a:t>不减人员，单位</a:t>
            </a:r>
            <a:r>
              <a:rPr lang="zh-CN" altLang="en-US" sz="1200">
                <a:sym typeface="+mn-ea"/>
              </a:rPr>
              <a:t>向退休职工收取参保费用或</a:t>
            </a:r>
            <a:r>
              <a:rPr lang="zh-CN" altLang="en-US" sz="1200">
                <a:sym typeface="+mn-ea"/>
              </a:rPr>
              <a:t>垫资；</a:t>
            </a:r>
            <a:endParaRPr lang="zh-CN" altLang="en-US" sz="1200"/>
          </a:p>
          <a:p>
            <a:pPr marL="171450" indent="-171450">
              <a:lnSpc>
                <a:spcPct val="130000"/>
              </a:lnSpc>
              <a:buFont typeface="Arial" panose="020B0604020202020204" pitchFamily="34" charset="0"/>
              <a:buChar char="•"/>
              <a:defRPr/>
            </a:pPr>
            <a:r>
              <a:rPr lang="en-US" altLang="zh-CN" sz="1200">
                <a:sym typeface="+mn-ea"/>
              </a:rPr>
              <a:t>  </a:t>
            </a:r>
            <a:r>
              <a:rPr lang="zh-CN" altLang="en-US" sz="1200">
                <a:sym typeface="+mn-ea"/>
              </a:rPr>
              <a:t>删减人员，单位将代扣不成功人员删除（条件：不影响</a:t>
            </a:r>
            <a:r>
              <a:rPr lang="en-US" altLang="zh-CN" sz="1200">
                <a:sym typeface="+mn-ea"/>
              </a:rPr>
              <a:t>75%</a:t>
            </a:r>
            <a:r>
              <a:rPr lang="zh-CN" altLang="en-US" sz="1200">
                <a:sym typeface="+mn-ea"/>
              </a:rPr>
              <a:t>的参保比例）</a:t>
            </a: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687" name="文本框 22"/>
          <p:cNvSpPr txBox="1"/>
          <p:nvPr/>
        </p:nvSpPr>
        <p:spPr>
          <a:xfrm>
            <a:off x="6394450" y="4353560"/>
            <a:ext cx="3249930" cy="400050"/>
          </a:xfrm>
          <a:prstGeom prst="rect">
            <a:avLst/>
          </a:prstGeom>
          <a:noFill/>
          <a:effectLst/>
        </p:spPr>
        <p:txBody>
          <a:bodyPr wrap="square" rtlCol="0">
            <a:noAutofit/>
          </a:bodyPr>
          <a:p>
            <a:pPr algn="l"/>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688" name="文本框 23"/>
          <p:cNvSpPr txBox="1"/>
          <p:nvPr/>
        </p:nvSpPr>
        <p:spPr>
          <a:xfrm>
            <a:off x="6394406" y="4730501"/>
            <a:ext cx="3351552" cy="722023"/>
          </a:xfrm>
          <a:prstGeom prst="rect">
            <a:avLst/>
          </a:prstGeom>
          <a:noFill/>
          <a:effectLst/>
        </p:spPr>
        <p:txBody>
          <a:bodyPr wrap="square" rtlCol="0">
            <a:noAutofit/>
          </a:bodyPr>
          <a:p>
            <a:pPr>
              <a:lnSpc>
                <a:spcPct val="150000"/>
              </a:lnSpc>
            </a:pP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7" name="爱设计-2-1"/>
          <p:cNvSpPr/>
          <p:nvPr/>
        </p:nvSpPr>
        <p:spPr>
          <a:xfrm>
            <a:off x="2006600" y="4171950"/>
            <a:ext cx="4037330" cy="2585720"/>
          </a:xfrm>
          <a:custGeom>
            <a:avLst/>
            <a:gdLst>
              <a:gd name="connsiteX0" fmla="*/ 143304 w 4694840"/>
              <a:gd name="connsiteY0" fmla="*/ 0 h 1477511"/>
              <a:gd name="connsiteX1" fmla="*/ 4551536 w 4694840"/>
              <a:gd name="connsiteY1" fmla="*/ 0 h 1477511"/>
              <a:gd name="connsiteX2" fmla="*/ 4694840 w 4694840"/>
              <a:gd name="connsiteY2" fmla="*/ 143304 h 1477511"/>
              <a:gd name="connsiteX3" fmla="*/ 4694840 w 4694840"/>
              <a:gd name="connsiteY3" fmla="*/ 1334207 h 1477511"/>
              <a:gd name="connsiteX4" fmla="*/ 4551536 w 4694840"/>
              <a:gd name="connsiteY4" fmla="*/ 1477511 h 1477511"/>
              <a:gd name="connsiteX5" fmla="*/ 143304 w 4694840"/>
              <a:gd name="connsiteY5" fmla="*/ 1477511 h 1477511"/>
              <a:gd name="connsiteX6" fmla="*/ 0 w 4694840"/>
              <a:gd name="connsiteY6" fmla="*/ 1334207 h 1477511"/>
              <a:gd name="connsiteX7" fmla="*/ 0 w 4694840"/>
              <a:gd name="connsiteY7" fmla="*/ 1296453 h 1477511"/>
              <a:gd name="connsiteX8" fmla="*/ 488280 w 4694840"/>
              <a:gd name="connsiteY8" fmla="*/ 824635 h 1477511"/>
              <a:gd name="connsiteX9" fmla="*/ 490819 w 4694840"/>
              <a:gd name="connsiteY9" fmla="*/ 676520 h 1477511"/>
              <a:gd name="connsiteX10" fmla="*/ 0 w 4694840"/>
              <a:gd name="connsiteY10" fmla="*/ 168576 h 1477511"/>
              <a:gd name="connsiteX11" fmla="*/ 0 w 4694840"/>
              <a:gd name="connsiteY11" fmla="*/ 143304 h 1477511"/>
              <a:gd name="connsiteX12" fmla="*/ 143304 w 4694840"/>
              <a:gd name="connsiteY12" fmla="*/ 0 h 14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4840" h="1477511">
                <a:moveTo>
                  <a:pt x="143304" y="0"/>
                </a:moveTo>
                <a:lnTo>
                  <a:pt x="4551536" y="0"/>
                </a:lnTo>
                <a:cubicBezTo>
                  <a:pt x="4630681" y="0"/>
                  <a:pt x="4694840" y="64159"/>
                  <a:pt x="4694840" y="143304"/>
                </a:cubicBezTo>
                <a:lnTo>
                  <a:pt x="4694840" y="1334207"/>
                </a:lnTo>
                <a:cubicBezTo>
                  <a:pt x="4694840" y="1413352"/>
                  <a:pt x="4630681" y="1477511"/>
                  <a:pt x="4551536" y="1477511"/>
                </a:cubicBezTo>
                <a:lnTo>
                  <a:pt x="143304" y="1477511"/>
                </a:lnTo>
                <a:cubicBezTo>
                  <a:pt x="64159" y="1477511"/>
                  <a:pt x="0" y="1413352"/>
                  <a:pt x="0" y="1334207"/>
                </a:cubicBezTo>
                <a:lnTo>
                  <a:pt x="0" y="1296453"/>
                </a:lnTo>
                <a:lnTo>
                  <a:pt x="488280" y="824635"/>
                </a:lnTo>
                <a:cubicBezTo>
                  <a:pt x="529882" y="784436"/>
                  <a:pt x="531019" y="718122"/>
                  <a:pt x="490819" y="676520"/>
                </a:cubicBezTo>
                <a:lnTo>
                  <a:pt x="0" y="168576"/>
                </a:lnTo>
                <a:lnTo>
                  <a:pt x="0" y="143304"/>
                </a:lnTo>
                <a:cubicBezTo>
                  <a:pt x="0" y="64159"/>
                  <a:pt x="64159" y="0"/>
                  <a:pt x="143304" y="0"/>
                </a:cubicBezTo>
                <a:close/>
              </a:path>
            </a:pathLst>
          </a:custGeom>
          <a:solidFill>
            <a:schemeClr val="bg1"/>
          </a:solidFill>
          <a:ln w="12700" cap="flat" cmpd="sng" algn="ctr">
            <a:solidFill>
              <a:schemeClr val="bg1">
                <a:lumMod val="85000"/>
              </a:schemeClr>
            </a:solidFill>
            <a:prstDash val="solid"/>
            <a:miter lim="800000"/>
          </a:ln>
          <a:effectLst/>
        </p:spPr>
        <p:txBody>
          <a:bodyPr rtlCol="0" anchor="ctr"/>
          <a:p>
            <a:pPr algn="ctr"/>
            <a:endParaRPr lang="zh-CN" altLang="en-US" sz="1400" kern="0">
              <a:solidFill>
                <a:schemeClr val="tx1">
                  <a:lumMod val="50000"/>
                  <a:lumOff val="50000"/>
                </a:schemeClr>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2" name="爱设计-3"/>
          <p:cNvSpPr/>
          <p:nvPr/>
        </p:nvSpPr>
        <p:spPr>
          <a:xfrm flipH="1">
            <a:off x="6271895" y="4171950"/>
            <a:ext cx="4037330" cy="2585720"/>
          </a:xfrm>
          <a:custGeom>
            <a:avLst/>
            <a:gdLst>
              <a:gd name="connsiteX0" fmla="*/ 143304 w 4694840"/>
              <a:gd name="connsiteY0" fmla="*/ 0 h 1477511"/>
              <a:gd name="connsiteX1" fmla="*/ 4551536 w 4694840"/>
              <a:gd name="connsiteY1" fmla="*/ 0 h 1477511"/>
              <a:gd name="connsiteX2" fmla="*/ 4694840 w 4694840"/>
              <a:gd name="connsiteY2" fmla="*/ 143304 h 1477511"/>
              <a:gd name="connsiteX3" fmla="*/ 4694840 w 4694840"/>
              <a:gd name="connsiteY3" fmla="*/ 1334207 h 1477511"/>
              <a:gd name="connsiteX4" fmla="*/ 4551536 w 4694840"/>
              <a:gd name="connsiteY4" fmla="*/ 1477511 h 1477511"/>
              <a:gd name="connsiteX5" fmla="*/ 143304 w 4694840"/>
              <a:gd name="connsiteY5" fmla="*/ 1477511 h 1477511"/>
              <a:gd name="connsiteX6" fmla="*/ 0 w 4694840"/>
              <a:gd name="connsiteY6" fmla="*/ 1334207 h 1477511"/>
              <a:gd name="connsiteX7" fmla="*/ 0 w 4694840"/>
              <a:gd name="connsiteY7" fmla="*/ 1296453 h 1477511"/>
              <a:gd name="connsiteX8" fmla="*/ 488280 w 4694840"/>
              <a:gd name="connsiteY8" fmla="*/ 824635 h 1477511"/>
              <a:gd name="connsiteX9" fmla="*/ 490819 w 4694840"/>
              <a:gd name="connsiteY9" fmla="*/ 676520 h 1477511"/>
              <a:gd name="connsiteX10" fmla="*/ 0 w 4694840"/>
              <a:gd name="connsiteY10" fmla="*/ 168576 h 1477511"/>
              <a:gd name="connsiteX11" fmla="*/ 0 w 4694840"/>
              <a:gd name="connsiteY11" fmla="*/ 143304 h 1477511"/>
              <a:gd name="connsiteX12" fmla="*/ 143304 w 4694840"/>
              <a:gd name="connsiteY12" fmla="*/ 0 h 14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4840" h="1477511">
                <a:moveTo>
                  <a:pt x="143304" y="0"/>
                </a:moveTo>
                <a:lnTo>
                  <a:pt x="4551536" y="0"/>
                </a:lnTo>
                <a:cubicBezTo>
                  <a:pt x="4630681" y="0"/>
                  <a:pt x="4694840" y="64159"/>
                  <a:pt x="4694840" y="143304"/>
                </a:cubicBezTo>
                <a:lnTo>
                  <a:pt x="4694840" y="1334207"/>
                </a:lnTo>
                <a:cubicBezTo>
                  <a:pt x="4694840" y="1413352"/>
                  <a:pt x="4630681" y="1477511"/>
                  <a:pt x="4551536" y="1477511"/>
                </a:cubicBezTo>
                <a:lnTo>
                  <a:pt x="143304" y="1477511"/>
                </a:lnTo>
                <a:cubicBezTo>
                  <a:pt x="64159" y="1477511"/>
                  <a:pt x="0" y="1413352"/>
                  <a:pt x="0" y="1334207"/>
                </a:cubicBezTo>
                <a:lnTo>
                  <a:pt x="0" y="1296453"/>
                </a:lnTo>
                <a:lnTo>
                  <a:pt x="488280" y="824635"/>
                </a:lnTo>
                <a:cubicBezTo>
                  <a:pt x="529882" y="784436"/>
                  <a:pt x="531019" y="718122"/>
                  <a:pt x="490819" y="676520"/>
                </a:cubicBezTo>
                <a:lnTo>
                  <a:pt x="0" y="168576"/>
                </a:lnTo>
                <a:lnTo>
                  <a:pt x="0" y="143304"/>
                </a:lnTo>
                <a:cubicBezTo>
                  <a:pt x="0" y="64159"/>
                  <a:pt x="64159" y="0"/>
                  <a:pt x="143304" y="0"/>
                </a:cubicBezTo>
                <a:close/>
              </a:path>
            </a:pathLst>
          </a:custGeom>
          <a:solidFill>
            <a:schemeClr val="bg1"/>
          </a:solidFill>
          <a:ln w="12700" cap="flat" cmpd="sng" algn="ctr">
            <a:solidFill>
              <a:schemeClr val="bg1">
                <a:lumMod val="85000"/>
              </a:schemeClr>
            </a:solidFill>
            <a:prstDash val="solid"/>
            <a:miter lim="800000"/>
          </a:ln>
          <a:effectLst/>
        </p:spPr>
        <p:txBody>
          <a:bodyPr rtlCol="0" anchor="ctr"/>
          <a:p>
            <a:pPr algn="ctr"/>
            <a:endParaRPr lang="zh-CN" altLang="en-US" sz="1400" kern="0">
              <a:solidFill>
                <a:schemeClr val="tx1">
                  <a:lumMod val="50000"/>
                  <a:lumOff val="50000"/>
                </a:schemeClr>
              </a:solidFill>
              <a:latin typeface="微软雅黑" panose="020B0503020204020204" charset="-122"/>
              <a:ea typeface="微软雅黑" panose="020B0503020204020204" charset="-122"/>
              <a:cs typeface="OPPOSans H" panose="00020600040101010101" pitchFamily="18" charset="-122"/>
              <a:sym typeface="思源黑体 CN Normal" panose="020B0400000000000000" pitchFamily="34" charset="-122"/>
            </a:endParaRPr>
          </a:p>
        </p:txBody>
      </p:sp>
      <p:sp>
        <p:nvSpPr>
          <p:cNvPr id="3" name="文本框 16"/>
          <p:cNvSpPr txBox="1"/>
          <p:nvPr/>
        </p:nvSpPr>
        <p:spPr>
          <a:xfrm>
            <a:off x="2816860" y="4313555"/>
            <a:ext cx="3159760" cy="400050"/>
          </a:xfrm>
          <a:prstGeom prst="rect">
            <a:avLst/>
          </a:prstGeom>
          <a:noFill/>
          <a:effectLst/>
        </p:spPr>
        <p:txBody>
          <a:bodyPr wrap="square" rtlCol="0">
            <a:noAutofit/>
          </a:bodyPr>
          <a:p>
            <a:pPr algn="l">
              <a:buClrTx/>
              <a:buSzTx/>
              <a:buFontTx/>
            </a:pPr>
            <a:r>
              <a:rPr lang="zh-CN" altLang="en-US" sz="1600" b="1" dirty="0">
                <a:latin typeface="微软雅黑" panose="020B0503020204020204" charset="-122"/>
                <a:ea typeface="微软雅黑" panose="020B0503020204020204" charset="-122"/>
                <a:sym typeface="+mn-ea"/>
              </a:rPr>
              <a:t>代扣受理单在哪里下载？</a:t>
            </a:r>
            <a:endParaRPr lang="zh-CN" altLang="en-US" sz="1600" b="1" dirty="0">
              <a:latin typeface="微软雅黑" panose="020B0503020204020204" charset="-122"/>
              <a:ea typeface="微软雅黑" panose="020B0503020204020204" charset="-122"/>
              <a:sym typeface="+mn-ea"/>
            </a:endParaRPr>
          </a:p>
        </p:txBody>
      </p:sp>
      <p:sp>
        <p:nvSpPr>
          <p:cNvPr id="4" name="文本框 17"/>
          <p:cNvSpPr txBox="1"/>
          <p:nvPr/>
        </p:nvSpPr>
        <p:spPr>
          <a:xfrm>
            <a:off x="2411095" y="4781550"/>
            <a:ext cx="3757295" cy="721995"/>
          </a:xfrm>
          <a:prstGeom prst="rect">
            <a:avLst/>
          </a:prstGeom>
          <a:noFill/>
          <a:effectLst/>
        </p:spPr>
        <p:txBody>
          <a:bodyPr wrap="square" rtlCol="0">
            <a:noAutofit/>
          </a:bodyPr>
          <a:p>
            <a:pPr>
              <a:lnSpc>
                <a:spcPct val="150000"/>
              </a:lnSpc>
              <a:defRPr/>
            </a:pP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点击</a:t>
            </a:r>
            <a:r>
              <a:rPr lang="en-US"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参保办理</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菜单</a:t>
            </a:r>
            <a:r>
              <a:rPr lang="en-US"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「其它操作」</a:t>
            </a:r>
            <a:r>
              <a:rPr lang="en-US"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下载代扣受理单。</a:t>
            </a: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5" name="文本框 20"/>
          <p:cNvSpPr txBox="1"/>
          <p:nvPr/>
        </p:nvSpPr>
        <p:spPr>
          <a:xfrm>
            <a:off x="6521450" y="4282440"/>
            <a:ext cx="3594100" cy="400050"/>
          </a:xfrm>
          <a:prstGeom prst="rect">
            <a:avLst/>
          </a:prstGeom>
          <a:noFill/>
          <a:effectLst/>
        </p:spPr>
        <p:txBody>
          <a:bodyPr wrap="square" rtlCol="0">
            <a:noAutofit/>
          </a:bodyPr>
          <a:p>
            <a:pPr algn="l">
              <a:buClrTx/>
              <a:buSzTx/>
              <a:buFontTx/>
            </a:pPr>
            <a:r>
              <a:rPr lang="zh-CN" altLang="en-US" sz="1600" b="1" dirty="0">
                <a:latin typeface="微软雅黑" panose="020B0503020204020204" charset="-122"/>
                <a:ea typeface="微软雅黑" panose="020B0503020204020204" charset="-122"/>
                <a:sym typeface="思源黑体 CN Normal" panose="020B0400000000000000" pitchFamily="34" charset="-122"/>
              </a:rPr>
              <a:t>参保流程中，修改参保名单如何操作？</a:t>
            </a:r>
            <a:endParaRPr lang="zh-CN" altLang="en-US" sz="1600" dirty="0">
              <a:solidFill>
                <a:schemeClr val="tx1">
                  <a:lumMod val="75000"/>
                  <a:lumOff val="2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6" name="文本框 21"/>
          <p:cNvSpPr txBox="1"/>
          <p:nvPr/>
        </p:nvSpPr>
        <p:spPr>
          <a:xfrm>
            <a:off x="6271895" y="4525010"/>
            <a:ext cx="3587115" cy="2285365"/>
          </a:xfrm>
          <a:prstGeom prst="rect">
            <a:avLst/>
          </a:prstGeom>
          <a:noFill/>
          <a:effectLst/>
        </p:spPr>
        <p:txBody>
          <a:bodyPr wrap="square" rtlCol="0">
            <a:noAutofit/>
          </a:bodyPr>
          <a:p>
            <a:pPr indent="0">
              <a:lnSpc>
                <a:spcPct val="150000"/>
              </a:lnSpc>
              <a:buFont typeface="Wingdings" panose="05000000000000000000" charset="0"/>
              <a:buNone/>
              <a:defRPr/>
            </a:pP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修改参保名单路径：点击左侧</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参保办理</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菜单</a:t>
            </a:r>
            <a:r>
              <a:rPr lang="en-US"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「参保操作」</a:t>
            </a:r>
            <a:r>
              <a:rPr lang="en-US"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「修改参保名单」进行修改名单</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a:t>
            </a: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a:p>
            <a:pPr marL="171450" indent="-171450">
              <a:lnSpc>
                <a:spcPct val="150000"/>
              </a:lnSpc>
              <a:buFont typeface="Wingdings" panose="05000000000000000000" charset="0"/>
              <a:buChar char="Ø"/>
              <a:defRPr/>
            </a:pP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代扣款参保修改名单条件：①在提交职保会审核前</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或</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职保会审核不通过</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可以修改名单；②代扣完成后针对代扣失败人员（在不影响</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75%</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参保比例条件下）进行删除。</a:t>
            </a: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a:p>
            <a:pPr marL="171450" indent="-171450">
              <a:lnSpc>
                <a:spcPct val="150000"/>
              </a:lnSpc>
              <a:buFont typeface="Wingdings" panose="05000000000000000000" charset="0"/>
              <a:buChar char="Ø"/>
              <a:defRPr/>
            </a:pP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单位缴费参保修改名单条件：①在提交职保会审核前</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或</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职保会审核不通过</a:t>
            </a:r>
            <a:r>
              <a:rPr lang="en-US" altLang="zh-CN"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 </a:t>
            </a:r>
            <a:r>
              <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rPr>
              <a:t>可以修改名单；</a:t>
            </a:r>
            <a:endParaRPr lang="zh-CN" altLang="en-US" sz="1200" kern="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思源黑体 CN Normal" panose="020B0400000000000000" pitchFamily="34" charset="-122"/>
            </a:endParaRPr>
          </a:p>
        </p:txBody>
      </p:sp>
      <p:sp>
        <p:nvSpPr>
          <p:cNvPr id="525" name="文本框 2"/>
          <p:cNvSpPr txBox="1"/>
          <p:nvPr>
            <p:custDataLst>
              <p:tags r:id="rId1"/>
            </p:custDataLst>
          </p:nvPr>
        </p:nvSpPr>
        <p:spPr>
          <a:xfrm>
            <a:off x="993140" y="255905"/>
            <a:ext cx="9544050" cy="583565"/>
          </a:xfrm>
          <a:prstGeom prst="rect">
            <a:avLst/>
          </a:prstGeom>
          <a:noFill/>
        </p:spPr>
        <p:txBody>
          <a:bodyPr wrap="square" rtlCol="0">
            <a:spAutoFit/>
          </a:bodyPr>
          <a:p>
            <a:pPr marL="457200" indent="-457200" algn="l">
              <a:buClrTx/>
              <a:buSzTx/>
              <a:buFont typeface="Wingdings" panose="05000000000000000000" charset="0"/>
              <a:buChar char="Ø"/>
            </a:pP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常见问题回答</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五边形 11"/>
          <p:cNvSpPr/>
          <p:nvPr>
            <p:custDataLst>
              <p:tags r:id="rId1"/>
            </p:custDataLst>
          </p:nvPr>
        </p:nvSpPr>
        <p:spPr>
          <a:xfrm rot="13500000">
            <a:off x="5320717" y="3316290"/>
            <a:ext cx="2947886" cy="2807509"/>
          </a:xfrm>
          <a:prstGeom prst="pentagon">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五边形 12"/>
          <p:cNvSpPr/>
          <p:nvPr>
            <p:custDataLst>
              <p:tags r:id="rId2"/>
            </p:custDataLst>
          </p:nvPr>
        </p:nvSpPr>
        <p:spPr>
          <a:xfrm rot="2700000">
            <a:off x="8705251" y="860590"/>
            <a:ext cx="2947886" cy="2807509"/>
          </a:xfrm>
          <a:prstGeom prst="pentagon">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15" name="https://photo-static-api.fotomore.com/creative/vcg/veer/612/veer-308904764.jpg" descr="合同,商务人士,顾客,文档,工作面试,球场,专业人员,证人,公司企业,书桌"/>
          <p:cNvPicPr>
            <a:picLocks noChangeAspect="1"/>
          </p:cNvPicPr>
          <p:nvPr>
            <p:custDataLst>
              <p:tags r:id="rId3"/>
            </p:custDataLst>
          </p:nvPr>
        </p:nvPicPr>
        <p:blipFill>
          <a:blip r:embed="rId4"/>
          <a:srcRect l="17782" r="17782"/>
          <a:stretch>
            <a:fillRect/>
          </a:stretch>
        </p:blipFill>
        <p:spPr>
          <a:xfrm>
            <a:off x="5853041" y="664232"/>
            <a:ext cx="4785593" cy="4953954"/>
          </a:xfrm>
          <a:custGeom>
            <a:avLst/>
            <a:gdLst>
              <a:gd name="connsiteX0" fmla="*/ 2010867 w 4995617"/>
              <a:gd name="connsiteY0" fmla="*/ 0 h 5171367"/>
              <a:gd name="connsiteX1" fmla="*/ 4995617 w 4995617"/>
              <a:gd name="connsiteY1" fmla="*/ 1148004 h 5171367"/>
              <a:gd name="connsiteX2" fmla="*/ 4829426 w 4995617"/>
              <a:gd name="connsiteY2" fmla="*/ 4344085 h 5171367"/>
              <a:gd name="connsiteX3" fmla="*/ 1741966 w 4995617"/>
              <a:gd name="connsiteY3" fmla="*/ 5171367 h 5171367"/>
              <a:gd name="connsiteX4" fmla="*/ 0 w 4995617"/>
              <a:gd name="connsiteY4" fmla="*/ 2486575 h 5171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5617" h="5171367">
                <a:moveTo>
                  <a:pt x="2010867" y="0"/>
                </a:moveTo>
                <a:lnTo>
                  <a:pt x="4995617" y="1148004"/>
                </a:lnTo>
                <a:lnTo>
                  <a:pt x="4829426" y="4344085"/>
                </a:lnTo>
                <a:lnTo>
                  <a:pt x="1741966" y="5171367"/>
                </a:lnTo>
                <a:lnTo>
                  <a:pt x="0" y="2486575"/>
                </a:lnTo>
                <a:close/>
              </a:path>
            </a:pathLst>
          </a:custGeom>
        </p:spPr>
      </p:pic>
      <p:sp>
        <p:nvSpPr>
          <p:cNvPr id="11" name="Title 6"/>
          <p:cNvSpPr txBox="1"/>
          <p:nvPr>
            <p:custDataLst>
              <p:tags r:id="rId5"/>
            </p:custDataLst>
          </p:nvPr>
        </p:nvSpPr>
        <p:spPr>
          <a:xfrm>
            <a:off x="762000" y="1463675"/>
            <a:ext cx="5610860" cy="362585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新参保编码申请</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参保流程状态介绍</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常见问题回答</a:t>
            </a:r>
            <a:endParaRPr lang="zh-CN" altLang="en-US" sz="3200" b="1" spc="3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571500" lvl="0" indent="-571500" algn="l" fontAlgn="auto">
              <a:lnSpc>
                <a:spcPct val="150000"/>
              </a:lnSpc>
              <a:spcBef>
                <a:spcPts val="0"/>
              </a:spcBef>
              <a:spcAft>
                <a:spcPts val="800"/>
              </a:spcAft>
              <a:buSzPct val="100000"/>
              <a:buFont typeface="Wingdings" panose="05000000000000000000" charset="0"/>
              <a:buChar char="ü"/>
            </a:pPr>
            <a:r>
              <a:rPr lang="zh-CN" altLang="en-US" sz="3200" b="1" spc="320" dirty="0">
                <a:ln w="3175">
                  <a:noFill/>
                  <a:prstDash val="dash"/>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咨询方式</a:t>
            </a:r>
            <a:endParaRPr lang="zh-CN" altLang="en-US" sz="3200" b="1" spc="320" dirty="0">
              <a:ln w="3175">
                <a:noFill/>
                <a:prstDash val="dash"/>
              </a:ln>
              <a:solidFill>
                <a:srgbClr val="C00000"/>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 name="矩形 4"/>
          <p:cNvSpPr/>
          <p:nvPr>
            <p:custDataLst>
              <p:tags r:id="rId6"/>
            </p:custDataLst>
          </p:nvPr>
        </p:nvSpPr>
        <p:spPr>
          <a:xfrm>
            <a:off x="0" y="1523985"/>
            <a:ext cx="152401" cy="3810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689" name=""/>
        <p:cNvGrpSpPr/>
        <p:nvPr/>
      </p:nvGrpSpPr>
      <p:grpSpPr>
        <a:xfrm>
          <a:off x="0" y="0"/>
          <a:ext cx="0" cy="0"/>
          <a:chOff x="0" y="0"/>
          <a:chExt cx="0" cy="0"/>
        </a:xfrm>
      </p:grpSpPr>
      <p:cxnSp>
        <p:nvCxnSpPr>
          <p:cNvPr id="691" name="直线连接符 46"/>
          <p:cNvCxnSpPr/>
          <p:nvPr/>
        </p:nvCxnSpPr>
        <p:spPr>
          <a:xfrm flipH="1" flipV="1">
            <a:off x="905778" y="2663706"/>
            <a:ext cx="2120121" cy="36527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2" name="直线连接符 45"/>
          <p:cNvCxnSpPr/>
          <p:nvPr/>
        </p:nvCxnSpPr>
        <p:spPr>
          <a:xfrm flipV="1">
            <a:off x="2980467" y="-30293"/>
            <a:ext cx="2227541" cy="38785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93" name="三角形 42"/>
          <p:cNvSpPr/>
          <p:nvPr/>
        </p:nvSpPr>
        <p:spPr>
          <a:xfrm rot="3600000">
            <a:off x="872957" y="585441"/>
            <a:ext cx="3816424" cy="329002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694" name="三角形 43"/>
          <p:cNvSpPr/>
          <p:nvPr/>
        </p:nvSpPr>
        <p:spPr>
          <a:xfrm rot="14400000">
            <a:off x="2410153" y="3578640"/>
            <a:ext cx="1852888" cy="159731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695" name="文本框 41"/>
          <p:cNvSpPr txBox="1"/>
          <p:nvPr/>
        </p:nvSpPr>
        <p:spPr>
          <a:xfrm>
            <a:off x="7133033" y="3068060"/>
            <a:ext cx="1123315" cy="460375"/>
          </a:xfrm>
          <a:prstGeom prst="rect">
            <a:avLst/>
          </a:prstGeom>
          <a:noFill/>
        </p:spPr>
        <p:txBody>
          <a:bodyPr wrap="none" rtlCol="0">
            <a:spAutoFit/>
          </a:bodyPr>
          <a:p>
            <a:r>
              <a:rPr kumimoji="1" lang="en-US" altLang="zh-CN" sz="2400" b="1">
                <a:solidFill>
                  <a:schemeClr val="bg1">
                    <a:alpha val="70000"/>
                  </a:schemeClr>
                </a:solidFill>
                <a:latin typeface="Source Han Sans CN Bold" panose="020B0500000000000000" pitchFamily="34" charset="-128"/>
                <a:ea typeface="Source Han Sans CN Bold" panose="020B0500000000000000" pitchFamily="34" charset="-128"/>
              </a:rPr>
              <a:t>FUTUR</a:t>
            </a:r>
            <a:endParaRPr kumimoji="1" lang="en-US" altLang="zh-CN" sz="2400" b="1">
              <a:solidFill>
                <a:schemeClr val="bg1">
                  <a:alpha val="70000"/>
                </a:schemeClr>
              </a:solidFill>
              <a:latin typeface="Source Han Sans CN Bold" panose="020B0500000000000000" pitchFamily="34" charset="-128"/>
              <a:ea typeface="Source Han Sans CN Bold" panose="020B0500000000000000" pitchFamily="34" charset="-128"/>
            </a:endParaRPr>
          </a:p>
        </p:txBody>
      </p:sp>
      <p:sp>
        <p:nvSpPr>
          <p:cNvPr id="696" name="三角形 50"/>
          <p:cNvSpPr/>
          <p:nvPr/>
        </p:nvSpPr>
        <p:spPr>
          <a:xfrm rot="14400000">
            <a:off x="4443211" y="851399"/>
            <a:ext cx="960941" cy="828398"/>
          </a:xfrm>
          <a:prstGeom prst="triangl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400"/>
          </a:p>
        </p:txBody>
      </p:sp>
      <p:sp>
        <p:nvSpPr>
          <p:cNvPr id="697" name="三角形 51"/>
          <p:cNvSpPr/>
          <p:nvPr/>
        </p:nvSpPr>
        <p:spPr>
          <a:xfrm rot="14400000">
            <a:off x="1250439" y="4442566"/>
            <a:ext cx="567277" cy="489032"/>
          </a:xfrm>
          <a:prstGeom prst="triangl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nvGrpSpPr>
          <p:cNvPr id="698" name="组合 24"/>
          <p:cNvGrpSpPr/>
          <p:nvPr/>
        </p:nvGrpSpPr>
        <p:grpSpPr>
          <a:xfrm>
            <a:off x="4760595" y="1517015"/>
            <a:ext cx="6946265" cy="3360420"/>
            <a:chOff x="4760642" y="1474993"/>
            <a:chExt cx="6946395" cy="3580188"/>
          </a:xfrm>
        </p:grpSpPr>
        <p:sp>
          <p:nvSpPr>
            <p:cNvPr id="699" name="矩形: 圆角 15"/>
            <p:cNvSpPr/>
            <p:nvPr/>
          </p:nvSpPr>
          <p:spPr>
            <a:xfrm>
              <a:off x="4760642" y="1474993"/>
              <a:ext cx="6946395" cy="1336574"/>
            </a:xfrm>
            <a:prstGeom prst="roundRect">
              <a:avLst>
                <a:gd name="adj" fmla="val 8778"/>
              </a:avLst>
            </a:prstGeom>
            <a:solidFill>
              <a:schemeClr val="bg1"/>
            </a:solidFill>
            <a:ln>
              <a:noFill/>
            </a:ln>
            <a:effectLst>
              <a:outerShdw blurRad="254000" dist="50800" dir="5400000" algn="ctr" rotWithShape="0">
                <a:srgbClr val="16A4E4">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24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700" name="矩形: 圆角 17"/>
            <p:cNvSpPr/>
            <p:nvPr/>
          </p:nvSpPr>
          <p:spPr>
            <a:xfrm>
              <a:off x="4760642" y="3718607"/>
              <a:ext cx="6946395" cy="1336574"/>
            </a:xfrm>
            <a:prstGeom prst="roundRect">
              <a:avLst>
                <a:gd name="adj" fmla="val 8778"/>
              </a:avLst>
            </a:prstGeom>
            <a:solidFill>
              <a:schemeClr val="bg1"/>
            </a:solidFill>
            <a:ln>
              <a:noFill/>
            </a:ln>
            <a:effectLst>
              <a:outerShdw blurRad="254000" dist="50800" dir="5400000" algn="ctr" rotWithShape="0">
                <a:srgbClr val="16A4E4">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zh-CN" altLang="en-US" sz="24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nvGrpSpPr>
            <p:cNvPr id="701" name="组合 28"/>
            <p:cNvGrpSpPr/>
            <p:nvPr/>
          </p:nvGrpSpPr>
          <p:grpSpPr>
            <a:xfrm>
              <a:off x="4898076" y="1513361"/>
              <a:ext cx="6753087" cy="3371029"/>
              <a:chOff x="4685425" y="1651584"/>
              <a:chExt cx="6753087" cy="3371029"/>
            </a:xfrm>
          </p:grpSpPr>
          <p:sp>
            <p:nvSpPr>
              <p:cNvPr id="702" name="矩形 39"/>
              <p:cNvSpPr/>
              <p:nvPr/>
            </p:nvSpPr>
            <p:spPr>
              <a:xfrm>
                <a:off x="4685425" y="1651584"/>
                <a:ext cx="6753087" cy="1125743"/>
              </a:xfrm>
              <a:prstGeom prst="rect">
                <a:avLst/>
              </a:prstGeom>
            </p:spPr>
            <p:txBody>
              <a:bodyPr wrap="square">
                <a:spAutoFit/>
                <a:scene3d>
                  <a:camera prst="orthographicFront"/>
                  <a:lightRig rig="threePt" dir="t"/>
                </a:scene3d>
                <a:sp3d contourW="12700"/>
              </a:bodyPr>
              <a:lstStyle/>
              <a:p>
                <a:pPr>
                  <a:lnSpc>
                    <a:spcPct val="130000"/>
                  </a:lnSpc>
                  <a:spcBef>
                    <a:spcPts val="50"/>
                  </a:spcBef>
                </a:pPr>
                <a:r>
                  <a:rPr lang="en-US" altLang="zh-CN" sz="2400" b="1">
                    <a:solidFill>
                      <a:srgbClr val="004AAD"/>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01.</a:t>
                </a:r>
                <a:r>
                  <a:rPr lang="zh-CN" altLang="en-US" sz="2400" b="1">
                    <a:solidFill>
                      <a:srgbClr val="004AAD"/>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系统线上操作咨询</a:t>
                </a:r>
                <a:endParaRPr lang="en-US" altLang="zh-CN" sz="2400" b="1">
                  <a:solidFill>
                    <a:srgbClr val="004AAD"/>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a:lnSpc>
                    <a:spcPct val="130000"/>
                  </a:lnSpc>
                  <a:spcBef>
                    <a:spcPts val="50"/>
                  </a:spcBef>
                </a:pPr>
                <a:r>
                  <a:rPr lang="zh-CN" altLang="en-US" sz="24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王老师：</a:t>
                </a:r>
                <a:r>
                  <a:rPr lang="en-US" altLang="zh-CN" sz="24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18019450397</a:t>
                </a:r>
                <a:endParaRPr lang="en-US" altLang="zh-CN" sz="24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703" name="矩形 40"/>
              <p:cNvSpPr/>
              <p:nvPr/>
            </p:nvSpPr>
            <p:spPr>
              <a:xfrm>
                <a:off x="4685425" y="3216187"/>
                <a:ext cx="6753087" cy="570865"/>
              </a:xfrm>
              <a:prstGeom prst="rect">
                <a:avLst/>
              </a:prstGeom>
            </p:spPr>
            <p:txBody>
              <a:bodyPr wrap="square">
                <a:spAutoFit/>
                <a:scene3d>
                  <a:camera prst="orthographicFront"/>
                  <a:lightRig rig="threePt" dir="t"/>
                </a:scene3d>
                <a:sp3d contourW="12700"/>
              </a:bodyPr>
              <a:lstStyle/>
              <a:p>
                <a:pPr>
                  <a:lnSpc>
                    <a:spcPct val="130000"/>
                  </a:lnSpc>
                  <a:spcBef>
                    <a:spcPts val="50"/>
                  </a:spcBef>
                </a:pPr>
                <a:endParaRPr lang="zh-CN" altLang="en-US" sz="24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704" name="矩形 44"/>
              <p:cNvSpPr/>
              <p:nvPr/>
            </p:nvSpPr>
            <p:spPr>
              <a:xfrm>
                <a:off x="4685425" y="3896870"/>
                <a:ext cx="6753087" cy="1125743"/>
              </a:xfrm>
              <a:prstGeom prst="rect">
                <a:avLst/>
              </a:prstGeom>
            </p:spPr>
            <p:txBody>
              <a:bodyPr wrap="square">
                <a:spAutoFit/>
                <a:scene3d>
                  <a:camera prst="orthographicFront"/>
                  <a:lightRig rig="threePt" dir="t"/>
                </a:scene3d>
                <a:sp3d contourW="12700"/>
              </a:bodyPr>
              <a:lstStyle/>
              <a:p>
                <a:pPr>
                  <a:lnSpc>
                    <a:spcPct val="130000"/>
                  </a:lnSpc>
                  <a:spcBef>
                    <a:spcPts val="50"/>
                  </a:spcBef>
                </a:pPr>
                <a:r>
                  <a:rPr lang="zh-CN" altLang="en-US" sz="2400" b="1">
                    <a:solidFill>
                      <a:srgbClr val="004AAD"/>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02.参保业务咨询</a:t>
                </a:r>
                <a:endParaRPr lang="en-US" altLang="zh-CN" sz="2400" b="1">
                  <a:gradFill>
                    <a:gsLst>
                      <a:gs pos="52000">
                        <a:srgbClr val="16A4E4"/>
                      </a:gs>
                      <a:gs pos="100000">
                        <a:srgbClr val="0C84C0"/>
                      </a:gs>
                    </a:gsLst>
                    <a:lin ang="5400000" scaled="1"/>
                  </a:gra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a:lnSpc>
                    <a:spcPct val="130000"/>
                  </a:lnSpc>
                  <a:spcBef>
                    <a:spcPts val="50"/>
                  </a:spcBef>
                </a:pPr>
                <a:r>
                  <a:rPr lang="en-US" altLang="zh-CN" sz="24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12351</a:t>
                </a:r>
                <a:r>
                  <a:rPr lang="en-US" altLang="zh-CN" sz="240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热线</a:t>
                </a:r>
                <a:endParaRPr lang="zh-CN" altLang="en-US" sz="2400" b="1" dirty="0">
                  <a:solidFill>
                    <a:srgbClr val="004AAD"/>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grpSp>
      </p:grpSp>
      <p:sp>
        <p:nvSpPr>
          <p:cNvPr id="525" name="文本框 2"/>
          <p:cNvSpPr txBox="1"/>
          <p:nvPr>
            <p:custDataLst>
              <p:tags r:id="rId1"/>
            </p:custDataLst>
          </p:nvPr>
        </p:nvSpPr>
        <p:spPr>
          <a:xfrm>
            <a:off x="993140" y="288925"/>
            <a:ext cx="9544050" cy="583565"/>
          </a:xfrm>
          <a:prstGeom prst="rect">
            <a:avLst/>
          </a:prstGeom>
          <a:noFill/>
        </p:spPr>
        <p:txBody>
          <a:bodyPr wrap="square" rtlCol="0">
            <a:spAutoFit/>
          </a:bodyPr>
          <a:p>
            <a:pPr marL="457200" indent="-457200" algn="l">
              <a:buClrTx/>
              <a:buSzTx/>
              <a:buFont typeface="Wingdings" panose="05000000000000000000" charset="0"/>
              <a:buChar char="Ø"/>
            </a:pPr>
            <a:r>
              <a:rPr lang="zh-CN" sz="3200" b="1">
                <a:solidFill>
                  <a:srgbClr val="004AAD">
                    <a:alpha val="100000"/>
                  </a:srgbClr>
                </a:solidFill>
                <a:latin typeface="微软雅黑" panose="020B0503020204020204" charset="-122"/>
                <a:ea typeface="微软雅黑" panose="020B0503020204020204" charset="-122"/>
                <a:cs typeface="+mn-cs"/>
                <a:sym typeface="思源黑体 CN Normal"/>
              </a:rPr>
              <a:t>咨询方式：</a:t>
            </a:r>
            <a:endParaRPr lang="zh-CN" sz="3200" b="1">
              <a:solidFill>
                <a:srgbClr val="004AAD">
                  <a:alpha val="100000"/>
                </a:srgbClr>
              </a:solidFill>
              <a:latin typeface="微软雅黑" panose="020B0503020204020204" charset="-122"/>
              <a:ea typeface="微软雅黑" panose="020B0503020204020204" charset="-122"/>
              <a:cs typeface="+mn-cs"/>
              <a:sym typeface="思源黑体 CN Norm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12" name=""/>
        <p:cNvGrpSpPr/>
        <p:nvPr/>
      </p:nvGrpSpPr>
      <p:grpSpPr>
        <a:xfrm>
          <a:off x="0" y="0"/>
          <a:ext cx="0" cy="0"/>
          <a:chOff x="0" y="0"/>
          <a:chExt cx="0" cy="0"/>
        </a:xfrm>
      </p:grpSpPr>
      <p:pic>
        <p:nvPicPr>
          <p:cNvPr id="714" name="图片 6" descr="首页3_20231026195457"/>
          <p:cNvPicPr>
            <a:picLocks noChangeAspect="1"/>
          </p:cNvPicPr>
          <p:nvPr/>
        </p:nvPicPr>
        <p:blipFill>
          <a:blip r:embed="rId1"/>
          <a:stretch>
            <a:fillRect/>
          </a:stretch>
        </p:blipFill>
        <p:spPr>
          <a:xfrm>
            <a:off x="654685" y="1840865"/>
            <a:ext cx="11173460" cy="4882515"/>
          </a:xfrm>
          <a:prstGeom prst="rect">
            <a:avLst/>
          </a:prstGeom>
        </p:spPr>
      </p:pic>
      <p:sp>
        <p:nvSpPr>
          <p:cNvPr id="715" name="上箭头 7"/>
          <p:cNvSpPr/>
          <p:nvPr/>
        </p:nvSpPr>
        <p:spPr>
          <a:xfrm rot="5400000">
            <a:off x="7284720" y="1256030"/>
            <a:ext cx="541655" cy="1710690"/>
          </a:xfrm>
          <a:prstGeom prst="up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16" name="文本框 4"/>
          <p:cNvSpPr txBox="1"/>
          <p:nvPr/>
        </p:nvSpPr>
        <p:spPr>
          <a:xfrm>
            <a:off x="1257935" y="1035685"/>
            <a:ext cx="10569575" cy="706755"/>
          </a:xfrm>
          <a:prstGeom prst="rect">
            <a:avLst/>
          </a:prstGeom>
          <a:noFill/>
        </p:spPr>
        <p:txBody>
          <a:bodyPr wrap="square">
            <a:spAutoFit/>
          </a:bodyPr>
          <a:p>
            <a:r>
              <a:rPr lang="zh-CN" altLang="en-US" sz="2000" b="1" dirty="0">
                <a:latin typeface="微软雅黑" panose="020B0503020204020204" charset="-122"/>
                <a:ea typeface="微软雅黑" panose="020B0503020204020204" charset="-122"/>
                <a:cs typeface="+mn-ea"/>
                <a:sym typeface="思源黑体" panose="020B0500000000000000" pitchFamily="34" charset="-122"/>
              </a:rPr>
              <a:t>登录后，进入网上工作平台，点击页面右上角的【业务工作台】，进入工会业务模块。</a:t>
            </a:r>
            <a:endParaRPr lang="zh-CN" altLang="en-US" sz="2000" b="1" dirty="0">
              <a:latin typeface="微软雅黑" panose="020B0503020204020204" charset="-122"/>
              <a:ea typeface="微软雅黑" panose="020B0503020204020204" charset="-122"/>
              <a:cs typeface="+mn-ea"/>
              <a:sym typeface="思源黑体" panose="020B0500000000000000" pitchFamily="34" charset="-122"/>
            </a:endParaRPr>
          </a:p>
          <a:p>
            <a:r>
              <a:rPr lang="zh-CN" altLang="en-US" sz="2000" b="1" dirty="0">
                <a:solidFill>
                  <a:srgbClr val="FF0000"/>
                </a:solidFill>
                <a:highlight>
                  <a:srgbClr val="FFFF00"/>
                </a:highlight>
                <a:latin typeface="微软雅黑" panose="020B0503020204020204" charset="-122"/>
                <a:ea typeface="微软雅黑" panose="020B0503020204020204" charset="-122"/>
                <a:cs typeface="+mn-ea"/>
                <a:sym typeface="思源黑体" panose="020B0500000000000000" pitchFamily="34" charset="-122"/>
              </a:rPr>
              <a:t>（未建会单位忽略此步骤，直接显示下页的工会业务模块）</a:t>
            </a:r>
            <a:endParaRPr lang="zh-CN" altLang="en-US" sz="2000" b="1" dirty="0">
              <a:solidFill>
                <a:srgbClr val="FF0000"/>
              </a:solidFill>
              <a:highlight>
                <a:srgbClr val="FFFF00"/>
              </a:highlight>
              <a:latin typeface="微软雅黑" panose="020B0503020204020204" charset="-122"/>
              <a:ea typeface="微软雅黑" panose="020B0503020204020204" charset="-122"/>
              <a:cs typeface="+mn-ea"/>
              <a:sym typeface="思源黑体" panose="020B0500000000000000" pitchFamily="34" charset="-122"/>
            </a:endParaRPr>
          </a:p>
        </p:txBody>
      </p:sp>
      <p:sp>
        <p:nvSpPr>
          <p:cNvPr id="398" name="文本框 1"/>
          <p:cNvSpPr txBox="1"/>
          <p:nvPr>
            <p:custDataLst>
              <p:tags r:id="rId2"/>
            </p:custDataLst>
          </p:nvPr>
        </p:nvSpPr>
        <p:spPr>
          <a:xfrm>
            <a:off x="993140" y="239395"/>
            <a:ext cx="7029450" cy="792480"/>
          </a:xfrm>
          <a:prstGeom prst="rect">
            <a:avLst/>
          </a:prstGeom>
          <a:noFill/>
        </p:spPr>
        <p:txBody>
          <a:bodyPr wrap="square" rtlCol="0">
            <a:noAutofit/>
          </a:bodyPr>
          <a:p>
            <a:pPr algn="l"/>
            <a:r>
              <a:rPr kumimoji="1" lang="zh-CN" altLang="en-US" sz="3200" b="1" dirty="0">
                <a:solidFill>
                  <a:srgbClr val="004AAD"/>
                </a:solidFill>
                <a:latin typeface="微软雅黑" panose="020B0503020204020204" charset="-122"/>
                <a:ea typeface="微软雅黑" panose="020B0503020204020204" charset="-122"/>
              </a:rPr>
              <a:t>（一）登录上海工会网上工作平台</a:t>
            </a:r>
            <a:endParaRPr kumimoji="1" lang="zh-CN" altLang="en-US" sz="3200" b="1" dirty="0">
              <a:solidFill>
                <a:srgbClr val="004AAD"/>
              </a:solidFill>
              <a:latin typeface="微软雅黑" panose="020B0503020204020204" charset="-122"/>
              <a:ea typeface="微软雅黑" panose="020B0503020204020204" charset="-122"/>
            </a:endParaRPr>
          </a:p>
        </p:txBody>
      </p:sp>
      <p:sp>
        <p:nvSpPr>
          <p:cNvPr id="30" name="矩形 4"/>
          <p:cNvSpPr/>
          <p:nvPr/>
        </p:nvSpPr>
        <p:spPr>
          <a:xfrm>
            <a:off x="10985500" y="2007235"/>
            <a:ext cx="371475" cy="186055"/>
          </a:xfrm>
          <a:prstGeom prst="rect">
            <a:avLst/>
          </a:prstGeom>
          <a:solidFill>
            <a:srgbClr val="F5F5F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17"/>
          <p:cNvSpPr/>
          <p:nvPr/>
        </p:nvSpPr>
        <p:spPr>
          <a:xfrm>
            <a:off x="3793490" y="3314700"/>
            <a:ext cx="1730375" cy="483870"/>
          </a:xfrm>
          <a:prstGeom prst="roundRect">
            <a:avLst/>
          </a:prstGeom>
          <a:pattFill prst="lgCheck">
            <a:fgClr>
              <a:schemeClr val="accent2">
                <a:lumMod val="20000"/>
                <a:lumOff val="80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17"/>
          <p:cNvSpPr/>
          <p:nvPr/>
        </p:nvSpPr>
        <p:spPr>
          <a:xfrm>
            <a:off x="6645910" y="3294380"/>
            <a:ext cx="1372235" cy="483870"/>
          </a:xfrm>
          <a:prstGeom prst="roundRect">
            <a:avLst/>
          </a:prstGeom>
          <a:pattFill prst="lgCheck">
            <a:fgClr>
              <a:schemeClr val="accent4">
                <a:lumMod val="20000"/>
                <a:lumOff val="80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角矩形 17"/>
          <p:cNvSpPr/>
          <p:nvPr/>
        </p:nvSpPr>
        <p:spPr>
          <a:xfrm>
            <a:off x="9743440" y="3301365"/>
            <a:ext cx="1372235" cy="483870"/>
          </a:xfrm>
          <a:prstGeom prst="roundRect">
            <a:avLst/>
          </a:prstGeom>
          <a:pattFill prst="lgCheck">
            <a:fgClr>
              <a:schemeClr val="accent5">
                <a:lumMod val="20000"/>
                <a:lumOff val="80000"/>
              </a:schemeClr>
            </a:fgClr>
            <a:bgClr>
              <a:schemeClr val="bg1"/>
            </a:bgClr>
          </a:patt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705" name=""/>
        <p:cNvGrpSpPr/>
        <p:nvPr/>
      </p:nvGrpSpPr>
      <p:grpSpPr>
        <a:xfrm>
          <a:off x="0" y="0"/>
          <a:ext cx="0" cy="0"/>
          <a:chOff x="0" y="0"/>
          <a:chExt cx="0" cy="0"/>
        </a:xfrm>
      </p:grpSpPr>
      <p:sp>
        <p:nvSpPr>
          <p:cNvPr id="706" name="文本框 2"/>
          <p:cNvSpPr txBox="1"/>
          <p:nvPr/>
        </p:nvSpPr>
        <p:spPr>
          <a:xfrm>
            <a:off x="1966482" y="2989196"/>
            <a:ext cx="8520544" cy="1137285"/>
          </a:xfrm>
          <a:prstGeom prst="rect">
            <a:avLst/>
          </a:prstGeom>
          <a:noFill/>
        </p:spPr>
        <p:txBody>
          <a:bodyPr wrap="square" rtlCol="0">
            <a:spAutoFit/>
          </a:bodyPr>
          <a:lstStyle/>
          <a:p>
            <a:pPr algn="ctr"/>
            <a:r>
              <a:rPr kumimoji="1" lang="zh-CN" altLang="en-US" sz="6800" dirty="0">
                <a:solidFill>
                  <a:srgbClr val="004AAD"/>
                </a:solidFill>
                <a:effectLst>
                  <a:outerShdw blurRad="76200" dist="76200" dir="2700000" algn="tl" rotWithShape="0">
                    <a:prstClr val="black">
                      <a:alpha val="14000"/>
                    </a:prstClr>
                  </a:outerShdw>
                </a:effectLst>
                <a:latin typeface="Source Han Sans CN Heavy" panose="020B0500000000000000" pitchFamily="34" charset="-128"/>
                <a:ea typeface="宋体" panose="02010600030101010101" pitchFamily="2" charset="-122"/>
              </a:rPr>
              <a:t>感谢观看</a:t>
            </a:r>
            <a:endParaRPr kumimoji="1" lang="zh-CN" altLang="en-US" sz="6800" dirty="0">
              <a:solidFill>
                <a:srgbClr val="004AAD"/>
              </a:solidFill>
              <a:effectLst>
                <a:outerShdw blurRad="76200" dist="76200" dir="2700000" algn="tl" rotWithShape="0">
                  <a:prstClr val="black">
                    <a:alpha val="14000"/>
                  </a:prstClr>
                </a:outerShdw>
              </a:effectLst>
              <a:latin typeface="Source Han Sans CN Heavy" panose="020B0500000000000000" pitchFamily="34" charset="-128"/>
              <a:ea typeface="Source Han Sans CN Heavy" panose="020B0500000000000000" pitchFamily="34" charset="-128"/>
            </a:endParaRPr>
          </a:p>
        </p:txBody>
      </p:sp>
      <p:sp>
        <p:nvSpPr>
          <p:cNvPr id="707" name="矩形 3"/>
          <p:cNvSpPr/>
          <p:nvPr/>
        </p:nvSpPr>
        <p:spPr>
          <a:xfrm>
            <a:off x="0" y="5984240"/>
            <a:ext cx="2556074" cy="873760"/>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8" name="矩形 4"/>
          <p:cNvSpPr/>
          <p:nvPr/>
        </p:nvSpPr>
        <p:spPr>
          <a:xfrm>
            <a:off x="9635926" y="0"/>
            <a:ext cx="2556074" cy="873760"/>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9" name="任意形状 5"/>
          <p:cNvSpPr/>
          <p:nvPr/>
        </p:nvSpPr>
        <p:spPr>
          <a:xfrm rot="10800000" flipV="1">
            <a:off x="230901" y="21312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710" name="任意形状 6"/>
          <p:cNvSpPr/>
          <p:nvPr/>
        </p:nvSpPr>
        <p:spPr>
          <a:xfrm rot="10800000" flipV="1">
            <a:off x="10619038" y="6141949"/>
            <a:ext cx="1325880" cy="502921"/>
          </a:xfrm>
          <a:custGeom>
            <a:avLst/>
            <a:gdLst>
              <a:gd name="connsiteX0" fmla="*/ 876300 w 1325880"/>
              <a:gd name="connsiteY0" fmla="*/ 457201 h 502921"/>
              <a:gd name="connsiteX1" fmla="*/ 853440 w 1325880"/>
              <a:gd name="connsiteY1" fmla="*/ 480061 h 502921"/>
              <a:gd name="connsiteX2" fmla="*/ 876300 w 1325880"/>
              <a:gd name="connsiteY2" fmla="*/ 502921 h 502921"/>
              <a:gd name="connsiteX3" fmla="*/ 899160 w 1325880"/>
              <a:gd name="connsiteY3" fmla="*/ 480061 h 502921"/>
              <a:gd name="connsiteX4" fmla="*/ 876300 w 1325880"/>
              <a:gd name="connsiteY4" fmla="*/ 457201 h 502921"/>
              <a:gd name="connsiteX5" fmla="*/ 1089660 w 1325880"/>
              <a:gd name="connsiteY5" fmla="*/ 457201 h 502921"/>
              <a:gd name="connsiteX6" fmla="*/ 1066800 w 1325880"/>
              <a:gd name="connsiteY6" fmla="*/ 480061 h 502921"/>
              <a:gd name="connsiteX7" fmla="*/ 1089660 w 1325880"/>
              <a:gd name="connsiteY7" fmla="*/ 502921 h 502921"/>
              <a:gd name="connsiteX8" fmla="*/ 1112520 w 1325880"/>
              <a:gd name="connsiteY8" fmla="*/ 480061 h 502921"/>
              <a:gd name="connsiteX9" fmla="*/ 1089660 w 1325880"/>
              <a:gd name="connsiteY9" fmla="*/ 457201 h 502921"/>
              <a:gd name="connsiteX10" fmla="*/ 22860 w 1325880"/>
              <a:gd name="connsiteY10" fmla="*/ 457200 h 502921"/>
              <a:gd name="connsiteX11" fmla="*/ 0 w 1325880"/>
              <a:gd name="connsiteY11" fmla="*/ 480060 h 502921"/>
              <a:gd name="connsiteX12" fmla="*/ 22860 w 1325880"/>
              <a:gd name="connsiteY12" fmla="*/ 502920 h 502921"/>
              <a:gd name="connsiteX13" fmla="*/ 45720 w 1325880"/>
              <a:gd name="connsiteY13" fmla="*/ 480060 h 502921"/>
              <a:gd name="connsiteX14" fmla="*/ 22860 w 1325880"/>
              <a:gd name="connsiteY14" fmla="*/ 457200 h 502921"/>
              <a:gd name="connsiteX15" fmla="*/ 236220 w 1325880"/>
              <a:gd name="connsiteY15" fmla="*/ 457200 h 502921"/>
              <a:gd name="connsiteX16" fmla="*/ 213360 w 1325880"/>
              <a:gd name="connsiteY16" fmla="*/ 480060 h 502921"/>
              <a:gd name="connsiteX17" fmla="*/ 236220 w 1325880"/>
              <a:gd name="connsiteY17" fmla="*/ 502920 h 502921"/>
              <a:gd name="connsiteX18" fmla="*/ 259080 w 1325880"/>
              <a:gd name="connsiteY18" fmla="*/ 480060 h 502921"/>
              <a:gd name="connsiteX19" fmla="*/ 236220 w 1325880"/>
              <a:gd name="connsiteY19" fmla="*/ 457200 h 502921"/>
              <a:gd name="connsiteX20" fmla="*/ 449580 w 1325880"/>
              <a:gd name="connsiteY20" fmla="*/ 457200 h 502921"/>
              <a:gd name="connsiteX21" fmla="*/ 426720 w 1325880"/>
              <a:gd name="connsiteY21" fmla="*/ 480060 h 502921"/>
              <a:gd name="connsiteX22" fmla="*/ 449580 w 1325880"/>
              <a:gd name="connsiteY22" fmla="*/ 502920 h 502921"/>
              <a:gd name="connsiteX23" fmla="*/ 472440 w 1325880"/>
              <a:gd name="connsiteY23" fmla="*/ 480060 h 502921"/>
              <a:gd name="connsiteX24" fmla="*/ 449580 w 1325880"/>
              <a:gd name="connsiteY24" fmla="*/ 457200 h 502921"/>
              <a:gd name="connsiteX25" fmla="*/ 662940 w 1325880"/>
              <a:gd name="connsiteY25" fmla="*/ 457200 h 502921"/>
              <a:gd name="connsiteX26" fmla="*/ 640080 w 1325880"/>
              <a:gd name="connsiteY26" fmla="*/ 480060 h 502921"/>
              <a:gd name="connsiteX27" fmla="*/ 662940 w 1325880"/>
              <a:gd name="connsiteY27" fmla="*/ 502920 h 502921"/>
              <a:gd name="connsiteX28" fmla="*/ 685800 w 1325880"/>
              <a:gd name="connsiteY28" fmla="*/ 480060 h 502921"/>
              <a:gd name="connsiteX29" fmla="*/ 662940 w 1325880"/>
              <a:gd name="connsiteY29" fmla="*/ 457200 h 502921"/>
              <a:gd name="connsiteX30" fmla="*/ 1303020 w 1325880"/>
              <a:gd name="connsiteY30" fmla="*/ 457200 h 502921"/>
              <a:gd name="connsiteX31" fmla="*/ 1280160 w 1325880"/>
              <a:gd name="connsiteY31" fmla="*/ 480060 h 502921"/>
              <a:gd name="connsiteX32" fmla="*/ 1303020 w 1325880"/>
              <a:gd name="connsiteY32" fmla="*/ 502920 h 502921"/>
              <a:gd name="connsiteX33" fmla="*/ 1325880 w 1325880"/>
              <a:gd name="connsiteY33" fmla="*/ 480060 h 502921"/>
              <a:gd name="connsiteX34" fmla="*/ 1303020 w 1325880"/>
              <a:gd name="connsiteY34" fmla="*/ 457200 h 502921"/>
              <a:gd name="connsiteX35" fmla="*/ 876300 w 1325880"/>
              <a:gd name="connsiteY35" fmla="*/ 304801 h 502921"/>
              <a:gd name="connsiteX36" fmla="*/ 853440 w 1325880"/>
              <a:gd name="connsiteY36" fmla="*/ 327661 h 502921"/>
              <a:gd name="connsiteX37" fmla="*/ 876300 w 1325880"/>
              <a:gd name="connsiteY37" fmla="*/ 350521 h 502921"/>
              <a:gd name="connsiteX38" fmla="*/ 899160 w 1325880"/>
              <a:gd name="connsiteY38" fmla="*/ 327661 h 502921"/>
              <a:gd name="connsiteX39" fmla="*/ 876300 w 1325880"/>
              <a:gd name="connsiteY39" fmla="*/ 304801 h 502921"/>
              <a:gd name="connsiteX40" fmla="*/ 1089660 w 1325880"/>
              <a:gd name="connsiteY40" fmla="*/ 304801 h 502921"/>
              <a:gd name="connsiteX41" fmla="*/ 1066800 w 1325880"/>
              <a:gd name="connsiteY41" fmla="*/ 327661 h 502921"/>
              <a:gd name="connsiteX42" fmla="*/ 1089660 w 1325880"/>
              <a:gd name="connsiteY42" fmla="*/ 350521 h 502921"/>
              <a:gd name="connsiteX43" fmla="*/ 1112520 w 1325880"/>
              <a:gd name="connsiteY43" fmla="*/ 327661 h 502921"/>
              <a:gd name="connsiteX44" fmla="*/ 1089660 w 1325880"/>
              <a:gd name="connsiteY44" fmla="*/ 304801 h 502921"/>
              <a:gd name="connsiteX45" fmla="*/ 22860 w 1325880"/>
              <a:gd name="connsiteY45" fmla="*/ 304800 h 502921"/>
              <a:gd name="connsiteX46" fmla="*/ 0 w 1325880"/>
              <a:gd name="connsiteY46" fmla="*/ 327660 h 502921"/>
              <a:gd name="connsiteX47" fmla="*/ 22860 w 1325880"/>
              <a:gd name="connsiteY47" fmla="*/ 350520 h 502921"/>
              <a:gd name="connsiteX48" fmla="*/ 45720 w 1325880"/>
              <a:gd name="connsiteY48" fmla="*/ 327660 h 502921"/>
              <a:gd name="connsiteX49" fmla="*/ 22860 w 1325880"/>
              <a:gd name="connsiteY49" fmla="*/ 304800 h 502921"/>
              <a:gd name="connsiteX50" fmla="*/ 236220 w 1325880"/>
              <a:gd name="connsiteY50" fmla="*/ 304800 h 502921"/>
              <a:gd name="connsiteX51" fmla="*/ 213360 w 1325880"/>
              <a:gd name="connsiteY51" fmla="*/ 327660 h 502921"/>
              <a:gd name="connsiteX52" fmla="*/ 236220 w 1325880"/>
              <a:gd name="connsiteY52" fmla="*/ 350520 h 502921"/>
              <a:gd name="connsiteX53" fmla="*/ 259080 w 1325880"/>
              <a:gd name="connsiteY53" fmla="*/ 327660 h 502921"/>
              <a:gd name="connsiteX54" fmla="*/ 236220 w 1325880"/>
              <a:gd name="connsiteY54" fmla="*/ 304800 h 502921"/>
              <a:gd name="connsiteX55" fmla="*/ 449580 w 1325880"/>
              <a:gd name="connsiteY55" fmla="*/ 304800 h 502921"/>
              <a:gd name="connsiteX56" fmla="*/ 426720 w 1325880"/>
              <a:gd name="connsiteY56" fmla="*/ 327660 h 502921"/>
              <a:gd name="connsiteX57" fmla="*/ 449580 w 1325880"/>
              <a:gd name="connsiteY57" fmla="*/ 350520 h 502921"/>
              <a:gd name="connsiteX58" fmla="*/ 472440 w 1325880"/>
              <a:gd name="connsiteY58" fmla="*/ 327660 h 502921"/>
              <a:gd name="connsiteX59" fmla="*/ 449580 w 1325880"/>
              <a:gd name="connsiteY59" fmla="*/ 304800 h 502921"/>
              <a:gd name="connsiteX60" fmla="*/ 662940 w 1325880"/>
              <a:gd name="connsiteY60" fmla="*/ 304800 h 502921"/>
              <a:gd name="connsiteX61" fmla="*/ 640080 w 1325880"/>
              <a:gd name="connsiteY61" fmla="*/ 327660 h 502921"/>
              <a:gd name="connsiteX62" fmla="*/ 662940 w 1325880"/>
              <a:gd name="connsiteY62" fmla="*/ 350520 h 502921"/>
              <a:gd name="connsiteX63" fmla="*/ 685800 w 1325880"/>
              <a:gd name="connsiteY63" fmla="*/ 327660 h 502921"/>
              <a:gd name="connsiteX64" fmla="*/ 662940 w 1325880"/>
              <a:gd name="connsiteY64" fmla="*/ 304800 h 502921"/>
              <a:gd name="connsiteX65" fmla="*/ 1303020 w 1325880"/>
              <a:gd name="connsiteY65" fmla="*/ 304800 h 502921"/>
              <a:gd name="connsiteX66" fmla="*/ 1280160 w 1325880"/>
              <a:gd name="connsiteY66" fmla="*/ 327660 h 502921"/>
              <a:gd name="connsiteX67" fmla="*/ 1303020 w 1325880"/>
              <a:gd name="connsiteY67" fmla="*/ 350520 h 502921"/>
              <a:gd name="connsiteX68" fmla="*/ 1325880 w 1325880"/>
              <a:gd name="connsiteY68" fmla="*/ 327660 h 502921"/>
              <a:gd name="connsiteX69" fmla="*/ 1303020 w 1325880"/>
              <a:gd name="connsiteY69" fmla="*/ 304800 h 502921"/>
              <a:gd name="connsiteX70" fmla="*/ 876300 w 1325880"/>
              <a:gd name="connsiteY70" fmla="*/ 152401 h 502921"/>
              <a:gd name="connsiteX71" fmla="*/ 853440 w 1325880"/>
              <a:gd name="connsiteY71" fmla="*/ 175261 h 502921"/>
              <a:gd name="connsiteX72" fmla="*/ 876300 w 1325880"/>
              <a:gd name="connsiteY72" fmla="*/ 198121 h 502921"/>
              <a:gd name="connsiteX73" fmla="*/ 899160 w 1325880"/>
              <a:gd name="connsiteY73" fmla="*/ 175261 h 502921"/>
              <a:gd name="connsiteX74" fmla="*/ 876300 w 1325880"/>
              <a:gd name="connsiteY74" fmla="*/ 152401 h 502921"/>
              <a:gd name="connsiteX75" fmla="*/ 1089660 w 1325880"/>
              <a:gd name="connsiteY75" fmla="*/ 152401 h 502921"/>
              <a:gd name="connsiteX76" fmla="*/ 1066800 w 1325880"/>
              <a:gd name="connsiteY76" fmla="*/ 175261 h 502921"/>
              <a:gd name="connsiteX77" fmla="*/ 1089660 w 1325880"/>
              <a:gd name="connsiteY77" fmla="*/ 198121 h 502921"/>
              <a:gd name="connsiteX78" fmla="*/ 1112520 w 1325880"/>
              <a:gd name="connsiteY78" fmla="*/ 175261 h 502921"/>
              <a:gd name="connsiteX79" fmla="*/ 1089660 w 1325880"/>
              <a:gd name="connsiteY79" fmla="*/ 152401 h 502921"/>
              <a:gd name="connsiteX80" fmla="*/ 22860 w 1325880"/>
              <a:gd name="connsiteY80" fmla="*/ 152400 h 502921"/>
              <a:gd name="connsiteX81" fmla="*/ 0 w 1325880"/>
              <a:gd name="connsiteY81" fmla="*/ 175260 h 502921"/>
              <a:gd name="connsiteX82" fmla="*/ 22860 w 1325880"/>
              <a:gd name="connsiteY82" fmla="*/ 198120 h 502921"/>
              <a:gd name="connsiteX83" fmla="*/ 45720 w 1325880"/>
              <a:gd name="connsiteY83" fmla="*/ 175260 h 502921"/>
              <a:gd name="connsiteX84" fmla="*/ 22860 w 1325880"/>
              <a:gd name="connsiteY84" fmla="*/ 152400 h 502921"/>
              <a:gd name="connsiteX85" fmla="*/ 236220 w 1325880"/>
              <a:gd name="connsiteY85" fmla="*/ 152400 h 502921"/>
              <a:gd name="connsiteX86" fmla="*/ 213360 w 1325880"/>
              <a:gd name="connsiteY86" fmla="*/ 175260 h 502921"/>
              <a:gd name="connsiteX87" fmla="*/ 236220 w 1325880"/>
              <a:gd name="connsiteY87" fmla="*/ 198120 h 502921"/>
              <a:gd name="connsiteX88" fmla="*/ 259080 w 1325880"/>
              <a:gd name="connsiteY88" fmla="*/ 175260 h 502921"/>
              <a:gd name="connsiteX89" fmla="*/ 236220 w 1325880"/>
              <a:gd name="connsiteY89" fmla="*/ 152400 h 502921"/>
              <a:gd name="connsiteX90" fmla="*/ 449580 w 1325880"/>
              <a:gd name="connsiteY90" fmla="*/ 152400 h 502921"/>
              <a:gd name="connsiteX91" fmla="*/ 426720 w 1325880"/>
              <a:gd name="connsiteY91" fmla="*/ 175260 h 502921"/>
              <a:gd name="connsiteX92" fmla="*/ 449580 w 1325880"/>
              <a:gd name="connsiteY92" fmla="*/ 198120 h 502921"/>
              <a:gd name="connsiteX93" fmla="*/ 472440 w 1325880"/>
              <a:gd name="connsiteY93" fmla="*/ 175260 h 502921"/>
              <a:gd name="connsiteX94" fmla="*/ 449580 w 1325880"/>
              <a:gd name="connsiteY94" fmla="*/ 152400 h 502921"/>
              <a:gd name="connsiteX95" fmla="*/ 662940 w 1325880"/>
              <a:gd name="connsiteY95" fmla="*/ 152400 h 502921"/>
              <a:gd name="connsiteX96" fmla="*/ 640080 w 1325880"/>
              <a:gd name="connsiteY96" fmla="*/ 175260 h 502921"/>
              <a:gd name="connsiteX97" fmla="*/ 662940 w 1325880"/>
              <a:gd name="connsiteY97" fmla="*/ 198120 h 502921"/>
              <a:gd name="connsiteX98" fmla="*/ 685800 w 1325880"/>
              <a:gd name="connsiteY98" fmla="*/ 175260 h 502921"/>
              <a:gd name="connsiteX99" fmla="*/ 662940 w 1325880"/>
              <a:gd name="connsiteY99" fmla="*/ 152400 h 502921"/>
              <a:gd name="connsiteX100" fmla="*/ 1303020 w 1325880"/>
              <a:gd name="connsiteY100" fmla="*/ 152400 h 502921"/>
              <a:gd name="connsiteX101" fmla="*/ 1280160 w 1325880"/>
              <a:gd name="connsiteY101" fmla="*/ 175260 h 502921"/>
              <a:gd name="connsiteX102" fmla="*/ 1303020 w 1325880"/>
              <a:gd name="connsiteY102" fmla="*/ 198120 h 502921"/>
              <a:gd name="connsiteX103" fmla="*/ 1325880 w 1325880"/>
              <a:gd name="connsiteY103" fmla="*/ 175260 h 502921"/>
              <a:gd name="connsiteX104" fmla="*/ 1303020 w 1325880"/>
              <a:gd name="connsiteY104" fmla="*/ 152400 h 502921"/>
              <a:gd name="connsiteX105" fmla="*/ 876300 w 1325880"/>
              <a:gd name="connsiteY105" fmla="*/ 1 h 502921"/>
              <a:gd name="connsiteX106" fmla="*/ 853440 w 1325880"/>
              <a:gd name="connsiteY106" fmla="*/ 22861 h 502921"/>
              <a:gd name="connsiteX107" fmla="*/ 876300 w 1325880"/>
              <a:gd name="connsiteY107" fmla="*/ 45721 h 502921"/>
              <a:gd name="connsiteX108" fmla="*/ 899160 w 1325880"/>
              <a:gd name="connsiteY108" fmla="*/ 22861 h 502921"/>
              <a:gd name="connsiteX109" fmla="*/ 876300 w 1325880"/>
              <a:gd name="connsiteY109" fmla="*/ 1 h 502921"/>
              <a:gd name="connsiteX110" fmla="*/ 1089660 w 1325880"/>
              <a:gd name="connsiteY110" fmla="*/ 1 h 502921"/>
              <a:gd name="connsiteX111" fmla="*/ 1066800 w 1325880"/>
              <a:gd name="connsiteY111" fmla="*/ 22861 h 502921"/>
              <a:gd name="connsiteX112" fmla="*/ 1089660 w 1325880"/>
              <a:gd name="connsiteY112" fmla="*/ 45721 h 502921"/>
              <a:gd name="connsiteX113" fmla="*/ 1112520 w 1325880"/>
              <a:gd name="connsiteY113" fmla="*/ 22861 h 502921"/>
              <a:gd name="connsiteX114" fmla="*/ 1089660 w 1325880"/>
              <a:gd name="connsiteY114" fmla="*/ 1 h 502921"/>
              <a:gd name="connsiteX115" fmla="*/ 22860 w 1325880"/>
              <a:gd name="connsiteY115" fmla="*/ 0 h 502921"/>
              <a:gd name="connsiteX116" fmla="*/ 0 w 1325880"/>
              <a:gd name="connsiteY116" fmla="*/ 22860 h 502921"/>
              <a:gd name="connsiteX117" fmla="*/ 22860 w 1325880"/>
              <a:gd name="connsiteY117" fmla="*/ 45720 h 502921"/>
              <a:gd name="connsiteX118" fmla="*/ 45720 w 1325880"/>
              <a:gd name="connsiteY118" fmla="*/ 22860 h 502921"/>
              <a:gd name="connsiteX119" fmla="*/ 22860 w 1325880"/>
              <a:gd name="connsiteY119" fmla="*/ 0 h 502921"/>
              <a:gd name="connsiteX120" fmla="*/ 236220 w 1325880"/>
              <a:gd name="connsiteY120" fmla="*/ 0 h 502921"/>
              <a:gd name="connsiteX121" fmla="*/ 213360 w 1325880"/>
              <a:gd name="connsiteY121" fmla="*/ 22860 h 502921"/>
              <a:gd name="connsiteX122" fmla="*/ 236220 w 1325880"/>
              <a:gd name="connsiteY122" fmla="*/ 45720 h 502921"/>
              <a:gd name="connsiteX123" fmla="*/ 259080 w 1325880"/>
              <a:gd name="connsiteY123" fmla="*/ 22860 h 502921"/>
              <a:gd name="connsiteX124" fmla="*/ 236220 w 1325880"/>
              <a:gd name="connsiteY124" fmla="*/ 0 h 502921"/>
              <a:gd name="connsiteX125" fmla="*/ 449580 w 1325880"/>
              <a:gd name="connsiteY125" fmla="*/ 0 h 502921"/>
              <a:gd name="connsiteX126" fmla="*/ 426720 w 1325880"/>
              <a:gd name="connsiteY126" fmla="*/ 22860 h 502921"/>
              <a:gd name="connsiteX127" fmla="*/ 449580 w 1325880"/>
              <a:gd name="connsiteY127" fmla="*/ 45720 h 502921"/>
              <a:gd name="connsiteX128" fmla="*/ 472440 w 1325880"/>
              <a:gd name="connsiteY128" fmla="*/ 22860 h 502921"/>
              <a:gd name="connsiteX129" fmla="*/ 449580 w 1325880"/>
              <a:gd name="connsiteY129" fmla="*/ 0 h 502921"/>
              <a:gd name="connsiteX130" fmla="*/ 662940 w 1325880"/>
              <a:gd name="connsiteY130" fmla="*/ 0 h 502921"/>
              <a:gd name="connsiteX131" fmla="*/ 640080 w 1325880"/>
              <a:gd name="connsiteY131" fmla="*/ 22860 h 502921"/>
              <a:gd name="connsiteX132" fmla="*/ 662940 w 1325880"/>
              <a:gd name="connsiteY132" fmla="*/ 45720 h 502921"/>
              <a:gd name="connsiteX133" fmla="*/ 685800 w 1325880"/>
              <a:gd name="connsiteY133" fmla="*/ 22860 h 502921"/>
              <a:gd name="connsiteX134" fmla="*/ 662940 w 1325880"/>
              <a:gd name="connsiteY134" fmla="*/ 0 h 502921"/>
              <a:gd name="connsiteX135" fmla="*/ 1303020 w 1325880"/>
              <a:gd name="connsiteY135" fmla="*/ 0 h 502921"/>
              <a:gd name="connsiteX136" fmla="*/ 1280160 w 1325880"/>
              <a:gd name="connsiteY136" fmla="*/ 22860 h 502921"/>
              <a:gd name="connsiteX137" fmla="*/ 1303020 w 1325880"/>
              <a:gd name="connsiteY137" fmla="*/ 45720 h 502921"/>
              <a:gd name="connsiteX138" fmla="*/ 1325880 w 1325880"/>
              <a:gd name="connsiteY138" fmla="*/ 22860 h 502921"/>
              <a:gd name="connsiteX139" fmla="*/ 1303020 w 1325880"/>
              <a:gd name="connsiteY139" fmla="*/ 0 h 5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325880" h="502921">
                <a:moveTo>
                  <a:pt x="876300" y="457201"/>
                </a:moveTo>
                <a:cubicBezTo>
                  <a:pt x="863675" y="457201"/>
                  <a:pt x="853440" y="467436"/>
                  <a:pt x="853440" y="480061"/>
                </a:cubicBezTo>
                <a:cubicBezTo>
                  <a:pt x="853440" y="492686"/>
                  <a:pt x="863675" y="502921"/>
                  <a:pt x="876300" y="502921"/>
                </a:cubicBezTo>
                <a:cubicBezTo>
                  <a:pt x="888925" y="502921"/>
                  <a:pt x="899160" y="492686"/>
                  <a:pt x="899160" y="480061"/>
                </a:cubicBezTo>
                <a:cubicBezTo>
                  <a:pt x="899160" y="467436"/>
                  <a:pt x="888925" y="457201"/>
                  <a:pt x="876300" y="457201"/>
                </a:cubicBezTo>
                <a:close/>
                <a:moveTo>
                  <a:pt x="1089660" y="457201"/>
                </a:moveTo>
                <a:cubicBezTo>
                  <a:pt x="1077035" y="457201"/>
                  <a:pt x="1066800" y="467436"/>
                  <a:pt x="1066800" y="480061"/>
                </a:cubicBezTo>
                <a:cubicBezTo>
                  <a:pt x="1066800" y="492686"/>
                  <a:pt x="1077035" y="502921"/>
                  <a:pt x="1089660" y="502921"/>
                </a:cubicBezTo>
                <a:cubicBezTo>
                  <a:pt x="1102285" y="502921"/>
                  <a:pt x="1112520" y="492686"/>
                  <a:pt x="1112520" y="480061"/>
                </a:cubicBezTo>
                <a:cubicBezTo>
                  <a:pt x="1112520" y="467436"/>
                  <a:pt x="1102285" y="457201"/>
                  <a:pt x="1089660" y="457201"/>
                </a:cubicBezTo>
                <a:close/>
                <a:moveTo>
                  <a:pt x="22860" y="457200"/>
                </a:moveTo>
                <a:cubicBezTo>
                  <a:pt x="10235" y="457200"/>
                  <a:pt x="0" y="467435"/>
                  <a:pt x="0" y="480060"/>
                </a:cubicBezTo>
                <a:cubicBezTo>
                  <a:pt x="0" y="492685"/>
                  <a:pt x="10235" y="502920"/>
                  <a:pt x="22860" y="502920"/>
                </a:cubicBezTo>
                <a:cubicBezTo>
                  <a:pt x="35485" y="502920"/>
                  <a:pt x="45720" y="492685"/>
                  <a:pt x="45720" y="480060"/>
                </a:cubicBezTo>
                <a:cubicBezTo>
                  <a:pt x="45720" y="467435"/>
                  <a:pt x="35485" y="457200"/>
                  <a:pt x="22860" y="457200"/>
                </a:cubicBezTo>
                <a:close/>
                <a:moveTo>
                  <a:pt x="236220" y="457200"/>
                </a:moveTo>
                <a:cubicBezTo>
                  <a:pt x="223595" y="457200"/>
                  <a:pt x="213360" y="467435"/>
                  <a:pt x="213360" y="480060"/>
                </a:cubicBezTo>
                <a:cubicBezTo>
                  <a:pt x="213360" y="492685"/>
                  <a:pt x="223595" y="502920"/>
                  <a:pt x="236220" y="502920"/>
                </a:cubicBezTo>
                <a:cubicBezTo>
                  <a:pt x="248845" y="502920"/>
                  <a:pt x="259080" y="492685"/>
                  <a:pt x="259080" y="480060"/>
                </a:cubicBezTo>
                <a:cubicBezTo>
                  <a:pt x="259080" y="467435"/>
                  <a:pt x="248845" y="457200"/>
                  <a:pt x="236220" y="457200"/>
                </a:cubicBezTo>
                <a:close/>
                <a:moveTo>
                  <a:pt x="449580" y="457200"/>
                </a:moveTo>
                <a:cubicBezTo>
                  <a:pt x="436955" y="457200"/>
                  <a:pt x="426720" y="467435"/>
                  <a:pt x="426720" y="480060"/>
                </a:cubicBezTo>
                <a:cubicBezTo>
                  <a:pt x="426720" y="492685"/>
                  <a:pt x="436955" y="502920"/>
                  <a:pt x="449580" y="502920"/>
                </a:cubicBezTo>
                <a:cubicBezTo>
                  <a:pt x="462205" y="502920"/>
                  <a:pt x="472440" y="492685"/>
                  <a:pt x="472440" y="480060"/>
                </a:cubicBezTo>
                <a:cubicBezTo>
                  <a:pt x="472440" y="467435"/>
                  <a:pt x="462205" y="457200"/>
                  <a:pt x="449580" y="457200"/>
                </a:cubicBezTo>
                <a:close/>
                <a:moveTo>
                  <a:pt x="662940" y="457200"/>
                </a:moveTo>
                <a:cubicBezTo>
                  <a:pt x="650315" y="457200"/>
                  <a:pt x="640080" y="467435"/>
                  <a:pt x="640080" y="480060"/>
                </a:cubicBezTo>
                <a:cubicBezTo>
                  <a:pt x="640080" y="492685"/>
                  <a:pt x="650315" y="502920"/>
                  <a:pt x="662940" y="502920"/>
                </a:cubicBezTo>
                <a:cubicBezTo>
                  <a:pt x="675565" y="502920"/>
                  <a:pt x="685800" y="492685"/>
                  <a:pt x="685800" y="480060"/>
                </a:cubicBezTo>
                <a:cubicBezTo>
                  <a:pt x="685800" y="467435"/>
                  <a:pt x="675565" y="457200"/>
                  <a:pt x="662940" y="457200"/>
                </a:cubicBezTo>
                <a:close/>
                <a:moveTo>
                  <a:pt x="1303020" y="457200"/>
                </a:moveTo>
                <a:cubicBezTo>
                  <a:pt x="1290395" y="457200"/>
                  <a:pt x="1280160" y="467435"/>
                  <a:pt x="1280160" y="480060"/>
                </a:cubicBezTo>
                <a:cubicBezTo>
                  <a:pt x="1280160" y="492685"/>
                  <a:pt x="1290395" y="502920"/>
                  <a:pt x="1303020" y="502920"/>
                </a:cubicBezTo>
                <a:cubicBezTo>
                  <a:pt x="1315645" y="502920"/>
                  <a:pt x="1325880" y="492685"/>
                  <a:pt x="1325880" y="480060"/>
                </a:cubicBezTo>
                <a:cubicBezTo>
                  <a:pt x="1325880" y="467435"/>
                  <a:pt x="1315645" y="457200"/>
                  <a:pt x="1303020" y="457200"/>
                </a:cubicBezTo>
                <a:close/>
                <a:moveTo>
                  <a:pt x="876300" y="304801"/>
                </a:moveTo>
                <a:cubicBezTo>
                  <a:pt x="863675" y="304801"/>
                  <a:pt x="853440" y="315036"/>
                  <a:pt x="853440" y="327661"/>
                </a:cubicBezTo>
                <a:cubicBezTo>
                  <a:pt x="853440" y="340286"/>
                  <a:pt x="863675" y="350521"/>
                  <a:pt x="876300" y="350521"/>
                </a:cubicBezTo>
                <a:cubicBezTo>
                  <a:pt x="888925" y="350521"/>
                  <a:pt x="899160" y="340286"/>
                  <a:pt x="899160" y="327661"/>
                </a:cubicBezTo>
                <a:cubicBezTo>
                  <a:pt x="899160" y="315036"/>
                  <a:pt x="888925" y="304801"/>
                  <a:pt x="876300" y="304801"/>
                </a:cubicBezTo>
                <a:close/>
                <a:moveTo>
                  <a:pt x="1089660" y="304801"/>
                </a:moveTo>
                <a:cubicBezTo>
                  <a:pt x="1077035" y="304801"/>
                  <a:pt x="1066800" y="315036"/>
                  <a:pt x="1066800" y="327661"/>
                </a:cubicBezTo>
                <a:cubicBezTo>
                  <a:pt x="1066800" y="340286"/>
                  <a:pt x="1077035" y="350521"/>
                  <a:pt x="1089660" y="350521"/>
                </a:cubicBezTo>
                <a:cubicBezTo>
                  <a:pt x="1102285" y="350521"/>
                  <a:pt x="1112520" y="340286"/>
                  <a:pt x="1112520" y="327661"/>
                </a:cubicBezTo>
                <a:cubicBezTo>
                  <a:pt x="1112520" y="315036"/>
                  <a:pt x="1102285" y="304801"/>
                  <a:pt x="1089660" y="304801"/>
                </a:cubicBezTo>
                <a:close/>
                <a:moveTo>
                  <a:pt x="22860" y="304800"/>
                </a:moveTo>
                <a:cubicBezTo>
                  <a:pt x="10235" y="304800"/>
                  <a:pt x="0" y="315035"/>
                  <a:pt x="0" y="327660"/>
                </a:cubicBezTo>
                <a:cubicBezTo>
                  <a:pt x="0" y="340285"/>
                  <a:pt x="10235" y="350520"/>
                  <a:pt x="22860" y="350520"/>
                </a:cubicBezTo>
                <a:cubicBezTo>
                  <a:pt x="35485" y="350520"/>
                  <a:pt x="45720" y="340285"/>
                  <a:pt x="45720" y="327660"/>
                </a:cubicBezTo>
                <a:cubicBezTo>
                  <a:pt x="45720" y="315035"/>
                  <a:pt x="35485" y="304800"/>
                  <a:pt x="22860" y="304800"/>
                </a:cubicBezTo>
                <a:close/>
                <a:moveTo>
                  <a:pt x="236220" y="304800"/>
                </a:moveTo>
                <a:cubicBezTo>
                  <a:pt x="223595" y="304800"/>
                  <a:pt x="213360" y="315035"/>
                  <a:pt x="213360" y="327660"/>
                </a:cubicBezTo>
                <a:cubicBezTo>
                  <a:pt x="213360" y="340285"/>
                  <a:pt x="223595" y="350520"/>
                  <a:pt x="236220" y="350520"/>
                </a:cubicBezTo>
                <a:cubicBezTo>
                  <a:pt x="248845" y="350520"/>
                  <a:pt x="259080" y="340285"/>
                  <a:pt x="259080" y="327660"/>
                </a:cubicBezTo>
                <a:cubicBezTo>
                  <a:pt x="259080" y="315035"/>
                  <a:pt x="248845" y="304800"/>
                  <a:pt x="236220" y="304800"/>
                </a:cubicBezTo>
                <a:close/>
                <a:moveTo>
                  <a:pt x="449580" y="304800"/>
                </a:moveTo>
                <a:cubicBezTo>
                  <a:pt x="436955" y="304800"/>
                  <a:pt x="426720" y="315035"/>
                  <a:pt x="426720" y="327660"/>
                </a:cubicBezTo>
                <a:cubicBezTo>
                  <a:pt x="426720" y="340285"/>
                  <a:pt x="436955" y="350520"/>
                  <a:pt x="449580" y="350520"/>
                </a:cubicBezTo>
                <a:cubicBezTo>
                  <a:pt x="462205" y="350520"/>
                  <a:pt x="472440" y="340285"/>
                  <a:pt x="472440" y="327660"/>
                </a:cubicBezTo>
                <a:cubicBezTo>
                  <a:pt x="472440" y="315035"/>
                  <a:pt x="462205" y="304800"/>
                  <a:pt x="449580" y="304800"/>
                </a:cubicBezTo>
                <a:close/>
                <a:moveTo>
                  <a:pt x="662940" y="304800"/>
                </a:moveTo>
                <a:cubicBezTo>
                  <a:pt x="650315" y="304800"/>
                  <a:pt x="640080" y="315035"/>
                  <a:pt x="640080" y="327660"/>
                </a:cubicBezTo>
                <a:cubicBezTo>
                  <a:pt x="640080" y="340285"/>
                  <a:pt x="650315" y="350520"/>
                  <a:pt x="662940" y="350520"/>
                </a:cubicBezTo>
                <a:cubicBezTo>
                  <a:pt x="675565" y="350520"/>
                  <a:pt x="685800" y="340285"/>
                  <a:pt x="685800" y="327660"/>
                </a:cubicBezTo>
                <a:cubicBezTo>
                  <a:pt x="685800" y="315035"/>
                  <a:pt x="675565" y="304800"/>
                  <a:pt x="662940" y="304800"/>
                </a:cubicBezTo>
                <a:close/>
                <a:moveTo>
                  <a:pt x="1303020" y="304800"/>
                </a:moveTo>
                <a:cubicBezTo>
                  <a:pt x="1290395" y="304800"/>
                  <a:pt x="1280160" y="315035"/>
                  <a:pt x="1280160" y="327660"/>
                </a:cubicBezTo>
                <a:cubicBezTo>
                  <a:pt x="1280160" y="340285"/>
                  <a:pt x="1290395" y="350520"/>
                  <a:pt x="1303020" y="350520"/>
                </a:cubicBezTo>
                <a:cubicBezTo>
                  <a:pt x="1315645" y="350520"/>
                  <a:pt x="1325880" y="340285"/>
                  <a:pt x="1325880" y="327660"/>
                </a:cubicBezTo>
                <a:cubicBezTo>
                  <a:pt x="1325880" y="315035"/>
                  <a:pt x="1315645" y="304800"/>
                  <a:pt x="1303020" y="304800"/>
                </a:cubicBezTo>
                <a:close/>
                <a:moveTo>
                  <a:pt x="876300" y="152401"/>
                </a:moveTo>
                <a:cubicBezTo>
                  <a:pt x="863675" y="152401"/>
                  <a:pt x="853440" y="162636"/>
                  <a:pt x="853440" y="175261"/>
                </a:cubicBezTo>
                <a:cubicBezTo>
                  <a:pt x="853440" y="187886"/>
                  <a:pt x="863675" y="198121"/>
                  <a:pt x="876300" y="198121"/>
                </a:cubicBezTo>
                <a:cubicBezTo>
                  <a:pt x="888925" y="198121"/>
                  <a:pt x="899160" y="187886"/>
                  <a:pt x="899160" y="175261"/>
                </a:cubicBezTo>
                <a:cubicBezTo>
                  <a:pt x="899160" y="162636"/>
                  <a:pt x="888925" y="152401"/>
                  <a:pt x="876300" y="152401"/>
                </a:cubicBezTo>
                <a:close/>
                <a:moveTo>
                  <a:pt x="1089660" y="152401"/>
                </a:moveTo>
                <a:cubicBezTo>
                  <a:pt x="1077035" y="152401"/>
                  <a:pt x="1066800" y="162636"/>
                  <a:pt x="1066800" y="175261"/>
                </a:cubicBezTo>
                <a:cubicBezTo>
                  <a:pt x="1066800" y="187886"/>
                  <a:pt x="1077035" y="198121"/>
                  <a:pt x="1089660" y="198121"/>
                </a:cubicBezTo>
                <a:cubicBezTo>
                  <a:pt x="1102285" y="198121"/>
                  <a:pt x="1112520" y="187886"/>
                  <a:pt x="1112520" y="175261"/>
                </a:cubicBezTo>
                <a:cubicBezTo>
                  <a:pt x="1112520" y="162636"/>
                  <a:pt x="1102285" y="152401"/>
                  <a:pt x="1089660" y="152401"/>
                </a:cubicBezTo>
                <a:close/>
                <a:moveTo>
                  <a:pt x="22860" y="152400"/>
                </a:moveTo>
                <a:cubicBezTo>
                  <a:pt x="10235" y="152400"/>
                  <a:pt x="0" y="162635"/>
                  <a:pt x="0" y="175260"/>
                </a:cubicBezTo>
                <a:cubicBezTo>
                  <a:pt x="0" y="187885"/>
                  <a:pt x="10235" y="198120"/>
                  <a:pt x="22860" y="198120"/>
                </a:cubicBezTo>
                <a:cubicBezTo>
                  <a:pt x="35485" y="198120"/>
                  <a:pt x="45720" y="187885"/>
                  <a:pt x="45720" y="175260"/>
                </a:cubicBezTo>
                <a:cubicBezTo>
                  <a:pt x="45720" y="162635"/>
                  <a:pt x="35485" y="152400"/>
                  <a:pt x="22860" y="152400"/>
                </a:cubicBezTo>
                <a:close/>
                <a:moveTo>
                  <a:pt x="236220" y="152400"/>
                </a:moveTo>
                <a:cubicBezTo>
                  <a:pt x="223595" y="152400"/>
                  <a:pt x="213360" y="162635"/>
                  <a:pt x="213360" y="175260"/>
                </a:cubicBezTo>
                <a:cubicBezTo>
                  <a:pt x="213360" y="187885"/>
                  <a:pt x="223595" y="198120"/>
                  <a:pt x="236220" y="198120"/>
                </a:cubicBezTo>
                <a:cubicBezTo>
                  <a:pt x="248845" y="198120"/>
                  <a:pt x="259080" y="187885"/>
                  <a:pt x="259080" y="175260"/>
                </a:cubicBezTo>
                <a:cubicBezTo>
                  <a:pt x="259080" y="162635"/>
                  <a:pt x="248845" y="152400"/>
                  <a:pt x="236220" y="152400"/>
                </a:cubicBezTo>
                <a:close/>
                <a:moveTo>
                  <a:pt x="449580" y="152400"/>
                </a:moveTo>
                <a:cubicBezTo>
                  <a:pt x="436955" y="152400"/>
                  <a:pt x="426720" y="162635"/>
                  <a:pt x="426720" y="175260"/>
                </a:cubicBezTo>
                <a:cubicBezTo>
                  <a:pt x="426720" y="187885"/>
                  <a:pt x="436955" y="198120"/>
                  <a:pt x="449580" y="198120"/>
                </a:cubicBezTo>
                <a:cubicBezTo>
                  <a:pt x="462205" y="198120"/>
                  <a:pt x="472440" y="187885"/>
                  <a:pt x="472440" y="175260"/>
                </a:cubicBezTo>
                <a:cubicBezTo>
                  <a:pt x="472440" y="162635"/>
                  <a:pt x="462205" y="152400"/>
                  <a:pt x="449580" y="152400"/>
                </a:cubicBezTo>
                <a:close/>
                <a:moveTo>
                  <a:pt x="662940" y="152400"/>
                </a:moveTo>
                <a:cubicBezTo>
                  <a:pt x="650315" y="152400"/>
                  <a:pt x="640080" y="162635"/>
                  <a:pt x="640080" y="175260"/>
                </a:cubicBezTo>
                <a:cubicBezTo>
                  <a:pt x="640080" y="187885"/>
                  <a:pt x="650315" y="198120"/>
                  <a:pt x="662940" y="198120"/>
                </a:cubicBezTo>
                <a:cubicBezTo>
                  <a:pt x="675565" y="198120"/>
                  <a:pt x="685800" y="187885"/>
                  <a:pt x="685800" y="175260"/>
                </a:cubicBezTo>
                <a:cubicBezTo>
                  <a:pt x="685800" y="162635"/>
                  <a:pt x="675565" y="152400"/>
                  <a:pt x="662940" y="152400"/>
                </a:cubicBezTo>
                <a:close/>
                <a:moveTo>
                  <a:pt x="1303020" y="152400"/>
                </a:moveTo>
                <a:cubicBezTo>
                  <a:pt x="1290395" y="152400"/>
                  <a:pt x="1280160" y="162635"/>
                  <a:pt x="1280160" y="175260"/>
                </a:cubicBezTo>
                <a:cubicBezTo>
                  <a:pt x="1280160" y="187885"/>
                  <a:pt x="1290395" y="198120"/>
                  <a:pt x="1303020" y="198120"/>
                </a:cubicBezTo>
                <a:cubicBezTo>
                  <a:pt x="1315645" y="198120"/>
                  <a:pt x="1325880" y="187885"/>
                  <a:pt x="1325880" y="175260"/>
                </a:cubicBezTo>
                <a:cubicBezTo>
                  <a:pt x="1325880" y="162635"/>
                  <a:pt x="1315645" y="152400"/>
                  <a:pt x="1303020" y="152400"/>
                </a:cubicBezTo>
                <a:close/>
                <a:moveTo>
                  <a:pt x="876300" y="1"/>
                </a:moveTo>
                <a:cubicBezTo>
                  <a:pt x="863675" y="1"/>
                  <a:pt x="853440" y="10236"/>
                  <a:pt x="853440" y="22861"/>
                </a:cubicBezTo>
                <a:cubicBezTo>
                  <a:pt x="853440" y="35486"/>
                  <a:pt x="863675" y="45721"/>
                  <a:pt x="876300" y="45721"/>
                </a:cubicBezTo>
                <a:cubicBezTo>
                  <a:pt x="888925" y="45721"/>
                  <a:pt x="899160" y="35486"/>
                  <a:pt x="899160" y="22861"/>
                </a:cubicBezTo>
                <a:cubicBezTo>
                  <a:pt x="899160" y="10236"/>
                  <a:pt x="888925" y="1"/>
                  <a:pt x="876300" y="1"/>
                </a:cubicBezTo>
                <a:close/>
                <a:moveTo>
                  <a:pt x="1089660" y="1"/>
                </a:moveTo>
                <a:cubicBezTo>
                  <a:pt x="1077035" y="1"/>
                  <a:pt x="1066800" y="10236"/>
                  <a:pt x="1066800" y="22861"/>
                </a:cubicBezTo>
                <a:cubicBezTo>
                  <a:pt x="1066800" y="35486"/>
                  <a:pt x="1077035" y="45721"/>
                  <a:pt x="1089660" y="45721"/>
                </a:cubicBezTo>
                <a:cubicBezTo>
                  <a:pt x="1102285" y="45721"/>
                  <a:pt x="1112520" y="35486"/>
                  <a:pt x="1112520" y="22861"/>
                </a:cubicBezTo>
                <a:cubicBezTo>
                  <a:pt x="1112520" y="10236"/>
                  <a:pt x="1102285" y="1"/>
                  <a:pt x="1089660" y="1"/>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236220" y="0"/>
                </a:moveTo>
                <a:cubicBezTo>
                  <a:pt x="223595" y="0"/>
                  <a:pt x="213360" y="10235"/>
                  <a:pt x="213360" y="22860"/>
                </a:cubicBezTo>
                <a:cubicBezTo>
                  <a:pt x="213360" y="35485"/>
                  <a:pt x="223595" y="45720"/>
                  <a:pt x="236220" y="45720"/>
                </a:cubicBezTo>
                <a:cubicBezTo>
                  <a:pt x="248845" y="45720"/>
                  <a:pt x="259080" y="35485"/>
                  <a:pt x="259080" y="22860"/>
                </a:cubicBezTo>
                <a:cubicBezTo>
                  <a:pt x="259080" y="10235"/>
                  <a:pt x="248845" y="0"/>
                  <a:pt x="236220" y="0"/>
                </a:cubicBezTo>
                <a:close/>
                <a:moveTo>
                  <a:pt x="449580" y="0"/>
                </a:moveTo>
                <a:cubicBezTo>
                  <a:pt x="436955" y="0"/>
                  <a:pt x="426720" y="10235"/>
                  <a:pt x="426720" y="22860"/>
                </a:cubicBezTo>
                <a:cubicBezTo>
                  <a:pt x="426720" y="35485"/>
                  <a:pt x="436955" y="45720"/>
                  <a:pt x="449580" y="45720"/>
                </a:cubicBezTo>
                <a:cubicBezTo>
                  <a:pt x="462205" y="45720"/>
                  <a:pt x="472440" y="35485"/>
                  <a:pt x="472440" y="22860"/>
                </a:cubicBezTo>
                <a:cubicBezTo>
                  <a:pt x="472440" y="10235"/>
                  <a:pt x="462205" y="0"/>
                  <a:pt x="449580" y="0"/>
                </a:cubicBezTo>
                <a:close/>
                <a:moveTo>
                  <a:pt x="662940" y="0"/>
                </a:moveTo>
                <a:cubicBezTo>
                  <a:pt x="650315" y="0"/>
                  <a:pt x="640080" y="10235"/>
                  <a:pt x="640080" y="22860"/>
                </a:cubicBezTo>
                <a:cubicBezTo>
                  <a:pt x="640080" y="35485"/>
                  <a:pt x="650315" y="45720"/>
                  <a:pt x="662940" y="45720"/>
                </a:cubicBezTo>
                <a:cubicBezTo>
                  <a:pt x="675565" y="45720"/>
                  <a:pt x="685800" y="35485"/>
                  <a:pt x="685800" y="22860"/>
                </a:cubicBezTo>
                <a:cubicBezTo>
                  <a:pt x="685800" y="10235"/>
                  <a:pt x="675565" y="0"/>
                  <a:pt x="662940" y="0"/>
                </a:cubicBezTo>
                <a:close/>
                <a:moveTo>
                  <a:pt x="1303020" y="0"/>
                </a:moveTo>
                <a:cubicBezTo>
                  <a:pt x="1290395" y="0"/>
                  <a:pt x="1280160" y="10235"/>
                  <a:pt x="1280160" y="22860"/>
                </a:cubicBezTo>
                <a:cubicBezTo>
                  <a:pt x="1280160" y="35485"/>
                  <a:pt x="1290395" y="45720"/>
                  <a:pt x="1303020" y="45720"/>
                </a:cubicBezTo>
                <a:cubicBezTo>
                  <a:pt x="1315645" y="45720"/>
                  <a:pt x="1325880" y="35485"/>
                  <a:pt x="1325880" y="22860"/>
                </a:cubicBezTo>
                <a:cubicBezTo>
                  <a:pt x="1325880" y="10235"/>
                  <a:pt x="1315645" y="0"/>
                  <a:pt x="1303020" y="0"/>
                </a:cubicBezTo>
                <a:close/>
              </a:path>
            </a:pathLst>
          </a:cu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711" name="文本框 9"/>
          <p:cNvSpPr txBox="1"/>
          <p:nvPr/>
        </p:nvSpPr>
        <p:spPr>
          <a:xfrm>
            <a:off x="1687195" y="105410"/>
            <a:ext cx="3656330" cy="768350"/>
          </a:xfrm>
          <a:prstGeom prst="rect">
            <a:avLst/>
          </a:prstGeom>
          <a:noFill/>
        </p:spPr>
        <p:txBody>
          <a:bodyPr wrap="square" rtlCol="0">
            <a:spAutoFit/>
          </a:bodyPr>
          <a:lstStyle/>
          <a:p>
            <a:pPr algn="ctr">
              <a:buClrTx/>
              <a:buSzTx/>
              <a:buFontTx/>
            </a:pPr>
            <a:r>
              <a:rPr kumimoji="1" lang="en-US" altLang="zh-CN" sz="4400" dirty="0">
                <a:solidFill>
                  <a:srgbClr val="004AAD"/>
                </a:solidFill>
                <a:effectLst>
                  <a:outerShdw blurRad="76200" dist="76200" dir="2700000" algn="tl" rotWithShape="0">
                    <a:prstClr val="black">
                      <a:alpha val="14000"/>
                    </a:prstClr>
                  </a:outerShdw>
                </a:effectLst>
                <a:latin typeface="微软雅黑" panose="020B0503020204020204" charset="-122"/>
                <a:ea typeface="微软雅黑" panose="020B0503020204020204" charset="-122"/>
                <a:cs typeface="微软雅黑" panose="020B0503020204020204" charset="-122"/>
              </a:rPr>
              <a:t>“</a:t>
            </a:r>
            <a:r>
              <a:rPr kumimoji="1" lang="zh-CN" altLang="en-US" sz="4400" dirty="0">
                <a:solidFill>
                  <a:srgbClr val="004AAD"/>
                </a:solidFill>
                <a:effectLst>
                  <a:outerShdw blurRad="76200" dist="76200" dir="2700000" algn="tl" rotWithShape="0">
                    <a:prstClr val="black">
                      <a:alpha val="14000"/>
                    </a:prstClr>
                  </a:outerShdw>
                </a:effectLst>
                <a:latin typeface="微软雅黑" panose="020B0503020204020204" charset="-122"/>
                <a:ea typeface="微软雅黑" panose="020B0503020204020204" charset="-122"/>
                <a:cs typeface="微软雅黑" panose="020B0503020204020204" charset="-122"/>
              </a:rPr>
              <a:t>互助互济</a:t>
            </a:r>
            <a:r>
              <a:rPr kumimoji="1" lang="en-US" altLang="zh-CN" sz="4400" dirty="0">
                <a:solidFill>
                  <a:srgbClr val="004AAD"/>
                </a:solidFill>
                <a:effectLst>
                  <a:outerShdw blurRad="76200" dist="76200" dir="2700000" algn="tl" rotWithShape="0">
                    <a:prstClr val="black">
                      <a:alpha val="14000"/>
                    </a:prstClr>
                  </a:outerShdw>
                </a:effectLst>
                <a:latin typeface="微软雅黑" panose="020B0503020204020204" charset="-122"/>
                <a:ea typeface="微软雅黑" panose="020B0503020204020204" charset="-122"/>
                <a:cs typeface="微软雅黑" panose="020B0503020204020204" charset="-122"/>
              </a:rPr>
              <a:t>”</a:t>
            </a:r>
            <a:endParaRPr kumimoji="1" lang="en-US" altLang="zh-CN" sz="4400" dirty="0">
              <a:solidFill>
                <a:srgbClr val="004AAD"/>
              </a:solidFill>
              <a:effectLst>
                <a:outerShdw blurRad="76200" dist="76200" dir="2700000" algn="tl" rotWithShape="0">
                  <a:prstClr val="black">
                    <a:alpha val="14000"/>
                  </a:prst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9" name=""/>
        <p:cNvGrpSpPr/>
        <p:nvPr/>
      </p:nvGrpSpPr>
      <p:grpSpPr>
        <a:xfrm>
          <a:off x="0" y="0"/>
          <a:ext cx="0" cy="0"/>
          <a:chOff x="0" y="0"/>
          <a:chExt cx="0" cy="0"/>
        </a:xfrm>
      </p:grpSpPr>
      <p:sp>
        <p:nvSpPr>
          <p:cNvPr id="20" name="文本框 1"/>
          <p:cNvSpPr txBox="1"/>
          <p:nvPr/>
        </p:nvSpPr>
        <p:spPr>
          <a:xfrm>
            <a:off x="993140" y="163830"/>
            <a:ext cx="8669655" cy="583565"/>
          </a:xfrm>
          <a:prstGeom prst="rect">
            <a:avLst/>
          </a:prstGeom>
          <a:noFill/>
        </p:spPr>
        <p:txBody>
          <a:bodyPr wrap="square" rtlCol="0">
            <a:spAutoFit/>
          </a:bodyPr>
          <a:lstStyle/>
          <a:p>
            <a:pPr algn="l"/>
            <a:r>
              <a:rPr kumimoji="1" lang="zh-CN" altLang="en-US" sz="3200" b="1" dirty="0">
                <a:solidFill>
                  <a:srgbClr val="004AAD"/>
                </a:solidFill>
                <a:latin typeface="微软雅黑" panose="020B0503020204020204" charset="-122"/>
                <a:ea typeface="微软雅黑" panose="020B0503020204020204" charset="-122"/>
              </a:rPr>
              <a:t>（二）进入</a:t>
            </a:r>
            <a:r>
              <a:rPr kumimoji="1" lang="en-US" altLang="zh-CN" sz="3200" b="1" dirty="0">
                <a:solidFill>
                  <a:srgbClr val="004AAD"/>
                </a:solidFill>
                <a:latin typeface="微软雅黑" panose="020B0503020204020204" charset="-122"/>
                <a:ea typeface="微软雅黑" panose="020B0503020204020204" charset="-122"/>
              </a:rPr>
              <a:t>“</a:t>
            </a:r>
            <a:r>
              <a:rPr kumimoji="1" lang="zh-CN" altLang="en-US" sz="3200" b="1" dirty="0">
                <a:solidFill>
                  <a:srgbClr val="004AAD"/>
                </a:solidFill>
                <a:latin typeface="微软雅黑" panose="020B0503020204020204" charset="-122"/>
                <a:ea typeface="微软雅黑" panose="020B0503020204020204" charset="-122"/>
              </a:rPr>
              <a:t>退休住院计划</a:t>
            </a:r>
            <a:r>
              <a:rPr kumimoji="1" lang="en-US" altLang="zh-CN" sz="3200" b="1" dirty="0">
                <a:solidFill>
                  <a:srgbClr val="004AAD"/>
                </a:solidFill>
                <a:latin typeface="微软雅黑" panose="020B0503020204020204" charset="-122"/>
                <a:ea typeface="微软雅黑" panose="020B0503020204020204" charset="-122"/>
              </a:rPr>
              <a:t>”</a:t>
            </a:r>
            <a:r>
              <a:rPr kumimoji="1" lang="zh-CN" altLang="en-US" sz="3200" b="1" dirty="0">
                <a:solidFill>
                  <a:srgbClr val="004AAD"/>
                </a:solidFill>
                <a:latin typeface="微软雅黑" panose="020B0503020204020204" charset="-122"/>
                <a:ea typeface="微软雅黑" panose="020B0503020204020204" charset="-122"/>
              </a:rPr>
              <a:t>团体参保业务</a:t>
            </a:r>
            <a:endParaRPr kumimoji="1" lang="zh-CN" altLang="en-US" sz="3200" b="1" dirty="0">
              <a:solidFill>
                <a:srgbClr val="004AAD"/>
              </a:solidFill>
              <a:latin typeface="微软雅黑" panose="020B0503020204020204" charset="-122"/>
              <a:ea typeface="微软雅黑" panose="020B0503020204020204" charset="-122"/>
            </a:endParaRPr>
          </a:p>
        </p:txBody>
      </p:sp>
      <p:sp>
        <p:nvSpPr>
          <p:cNvPr id="21" name="文本框 4"/>
          <p:cNvSpPr txBox="1"/>
          <p:nvPr/>
        </p:nvSpPr>
        <p:spPr>
          <a:xfrm>
            <a:off x="737870" y="1035599"/>
            <a:ext cx="9997439" cy="398780"/>
          </a:xfrm>
          <a:prstGeom prst="rect">
            <a:avLst/>
          </a:prstGeom>
          <a:noFill/>
        </p:spPr>
        <p:txBody>
          <a:bodyPr wrap="square">
            <a:spAutoFit/>
          </a:bodyPr>
          <a:p>
            <a:r>
              <a:rPr lang="zh-CN" altLang="en-US"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点击【</a:t>
            </a:r>
            <a:r>
              <a:rPr lang="en-US" altLang="zh-CN"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a:t>
            </a:r>
            <a:r>
              <a:rPr lang="zh-CN" altLang="en-US"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退休住院计划</a:t>
            </a:r>
            <a:r>
              <a:rPr lang="en-US" altLang="zh-CN"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a:t>
            </a:r>
            <a:r>
              <a:rPr lang="zh-CN" altLang="en-US"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rPr>
              <a:t>单位团体参保】色块，开始参保申请操作。</a:t>
            </a:r>
            <a:endParaRPr lang="zh-CN" altLang="en-US" sz="2000" b="1" dirty="0">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p:txBody>
      </p:sp>
      <p:pic>
        <p:nvPicPr>
          <p:cNvPr id="22" name="图片 2"/>
          <p:cNvPicPr>
            <a:picLocks noChangeAspect="1"/>
          </p:cNvPicPr>
          <p:nvPr/>
        </p:nvPicPr>
        <p:blipFill>
          <a:blip r:embed="rId1"/>
          <a:stretch>
            <a:fillRect/>
          </a:stretch>
        </p:blipFill>
        <p:spPr>
          <a:xfrm>
            <a:off x="898525" y="1541780"/>
            <a:ext cx="9453880" cy="4912360"/>
          </a:xfrm>
          <a:prstGeom prst="rect">
            <a:avLst/>
          </a:prstGeom>
        </p:spPr>
      </p:pic>
      <p:sp>
        <p:nvSpPr>
          <p:cNvPr id="23" name="上箭头 7"/>
          <p:cNvSpPr/>
          <p:nvPr/>
        </p:nvSpPr>
        <p:spPr>
          <a:xfrm rot="16200000">
            <a:off x="9387205" y="3827145"/>
            <a:ext cx="541655" cy="1837690"/>
          </a:xfrm>
          <a:prstGeom prst="up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3"/>
          <p:cNvSpPr txBox="1"/>
          <p:nvPr/>
        </p:nvSpPr>
        <p:spPr>
          <a:xfrm>
            <a:off x="10639425" y="4561840"/>
            <a:ext cx="1242060"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点击进入</a:t>
            </a:r>
            <a:endParaRPr lang="zh-CN" altLang="en-US">
              <a:latin typeface="微软雅黑" panose="020B0503020204020204" charset="-122"/>
              <a:ea typeface="微软雅黑" panose="020B0503020204020204" charset="-122"/>
            </a:endParaRPr>
          </a:p>
        </p:txBody>
      </p:sp>
      <p:sp>
        <p:nvSpPr>
          <p:cNvPr id="25" name="矩形 5"/>
          <p:cNvSpPr/>
          <p:nvPr/>
        </p:nvSpPr>
        <p:spPr>
          <a:xfrm>
            <a:off x="6797040" y="4378960"/>
            <a:ext cx="1889125" cy="638175"/>
          </a:xfrm>
          <a:prstGeom prst="rect">
            <a:avLst/>
          </a:prstGeom>
          <a:noFill/>
          <a:ln w="63500">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08" name=""/>
        <p:cNvGrpSpPr/>
        <p:nvPr/>
      </p:nvGrpSpPr>
      <p:grpSpPr>
        <a:xfrm>
          <a:off x="0" y="0"/>
          <a:ext cx="0" cy="0"/>
          <a:chOff x="0" y="0"/>
          <a:chExt cx="0" cy="0"/>
        </a:xfrm>
      </p:grpSpPr>
      <p:sp>
        <p:nvSpPr>
          <p:cNvPr id="109" name="矩形 3"/>
          <p:cNvSpPr/>
          <p:nvPr/>
        </p:nvSpPr>
        <p:spPr>
          <a:xfrm>
            <a:off x="4149090" y="1000760"/>
            <a:ext cx="7758430" cy="5514975"/>
          </a:xfrm>
          <a:prstGeom prst="rect">
            <a:avLst/>
          </a:prstGeom>
          <a:solidFill>
            <a:schemeClr val="bg1"/>
          </a:solidFill>
          <a:ln>
            <a:noFill/>
          </a:ln>
          <a:effectLst>
            <a:outerShdw blurRad="254000" dist="38100" dir="27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latin typeface="Source Han Sans CN Bold" panose="020B0500000000000000" pitchFamily="34" charset="-128"/>
                <a:ea typeface="Source Han Sans CN Bold" panose="020B0500000000000000" pitchFamily="34" charset="-128"/>
              </a:rPr>
              <a:t>1\</a:t>
            </a:r>
            <a:endParaRPr lang="en-US" altLang="zh-CN" b="1">
              <a:latin typeface="Source Han Sans CN Bold" panose="020B0500000000000000" pitchFamily="34" charset="-128"/>
              <a:ea typeface="Source Han Sans CN Bold" panose="020B0500000000000000" pitchFamily="34" charset="-128"/>
            </a:endParaRPr>
          </a:p>
        </p:txBody>
      </p:sp>
      <p:sp>
        <p:nvSpPr>
          <p:cNvPr id="110" name="文本框 5"/>
          <p:cNvSpPr txBox="1"/>
          <p:nvPr/>
        </p:nvSpPr>
        <p:spPr>
          <a:xfrm>
            <a:off x="5513705" y="1602105"/>
            <a:ext cx="6393180" cy="1014730"/>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登录上海工会网上工作平台</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进入“退休住院计划”参保业务板块</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1" name="文本框 6"/>
          <p:cNvSpPr txBox="1"/>
          <p:nvPr/>
        </p:nvSpPr>
        <p:spPr>
          <a:xfrm>
            <a:off x="4626405" y="1890885"/>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01</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
        <p:nvSpPr>
          <p:cNvPr id="112" name="文本框 13"/>
          <p:cNvSpPr txBox="1"/>
          <p:nvPr/>
        </p:nvSpPr>
        <p:spPr>
          <a:xfrm>
            <a:off x="5527675" y="2974975"/>
            <a:ext cx="7107555"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rgbClr val="C00000"/>
                </a:solidFill>
                <a:effectLst/>
                <a:latin typeface="微软雅黑" panose="020B0503020204020204" charset="-122"/>
                <a:ea typeface="微软雅黑" panose="020B0503020204020204" charset="-122"/>
                <a:sym typeface="微软雅黑" panose="020B0503020204020204" charset="-122"/>
              </a:rPr>
              <a:t>维护经办人信息</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3" name="文本框 14"/>
          <p:cNvSpPr txBox="1"/>
          <p:nvPr/>
        </p:nvSpPr>
        <p:spPr>
          <a:xfrm>
            <a:off x="4626405" y="3039640"/>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02</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
        <p:nvSpPr>
          <p:cNvPr id="114" name="文本框 4"/>
          <p:cNvSpPr txBox="1"/>
          <p:nvPr/>
        </p:nvSpPr>
        <p:spPr>
          <a:xfrm>
            <a:off x="5513705" y="3886200"/>
            <a:ext cx="2760980"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办理</a:t>
            </a:r>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参保申请</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15" name="文本框 18"/>
          <p:cNvSpPr txBox="1"/>
          <p:nvPr/>
        </p:nvSpPr>
        <p:spPr>
          <a:xfrm>
            <a:off x="4626405" y="3940111"/>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03</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cxnSp>
        <p:nvCxnSpPr>
          <p:cNvPr id="118" name="直线连接符 25"/>
          <p:cNvCxnSpPr/>
          <p:nvPr/>
        </p:nvCxnSpPr>
        <p:spPr>
          <a:xfrm flipH="1" flipV="1">
            <a:off x="400111" y="2208707"/>
            <a:ext cx="1065708" cy="18361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直线连接符 26"/>
          <p:cNvCxnSpPr/>
          <p:nvPr/>
        </p:nvCxnSpPr>
        <p:spPr>
          <a:xfrm flipV="1">
            <a:off x="2948222" y="715483"/>
            <a:ext cx="1330443" cy="23165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0" name="三角形 27"/>
          <p:cNvSpPr/>
          <p:nvPr/>
        </p:nvSpPr>
        <p:spPr>
          <a:xfrm rot="3600000">
            <a:off x="966691" y="1882037"/>
            <a:ext cx="2292366" cy="197617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1" name="文本框 29"/>
          <p:cNvSpPr txBox="1"/>
          <p:nvPr/>
        </p:nvSpPr>
        <p:spPr>
          <a:xfrm>
            <a:off x="1056716" y="4428401"/>
            <a:ext cx="2545803" cy="584775"/>
          </a:xfrm>
          <a:prstGeom prst="rect">
            <a:avLst/>
          </a:prstGeom>
          <a:noFill/>
        </p:spPr>
        <p:txBody>
          <a:bodyPr wrap="square" rtlCol="0">
            <a:spAutoFit/>
          </a:bodyPr>
          <a:lstStyle/>
          <a:p>
            <a:pPr algn="dist"/>
            <a:r>
              <a:rPr kumimoji="1" lang="en-US" altLang="zh-CN" sz="3200">
                <a:solidFill>
                  <a:schemeClr val="tx1">
                    <a:lumMod val="75000"/>
                    <a:lumOff val="25000"/>
                  </a:schemeClr>
                </a:solidFill>
                <a:latin typeface="Source Han Serif CN SemiBold" panose="02020600000000000000" pitchFamily="18" charset="-128"/>
                <a:ea typeface="Source Han Serif CN SemiBold" panose="02020600000000000000" pitchFamily="18" charset="-128"/>
              </a:rPr>
              <a:t>CONTENTS</a:t>
            </a:r>
            <a:endParaRPr kumimoji="1" lang="zh-CN" altLang="en-US" sz="3200"/>
          </a:p>
        </p:txBody>
      </p:sp>
      <p:sp>
        <p:nvSpPr>
          <p:cNvPr id="122" name="文本框 30"/>
          <p:cNvSpPr txBox="1"/>
          <p:nvPr/>
        </p:nvSpPr>
        <p:spPr>
          <a:xfrm>
            <a:off x="1300810" y="2294150"/>
            <a:ext cx="1415772" cy="1569660"/>
          </a:xfrm>
          <a:prstGeom prst="rect">
            <a:avLst/>
          </a:prstGeom>
          <a:noFill/>
        </p:spPr>
        <p:txBody>
          <a:bodyPr wrap="none" rtlCol="0">
            <a:spAutoFit/>
          </a:bodyPr>
          <a:lstStyle/>
          <a:p>
            <a:r>
              <a:rPr kumimoji="1" lang="zh-CN" altLang="en-US"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rPr>
              <a:t>目</a:t>
            </a:r>
            <a:endParaRPr kumimoji="1" lang="en-US" altLang="zh-CN"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endParaRPr>
          </a:p>
        </p:txBody>
      </p:sp>
      <p:sp>
        <p:nvSpPr>
          <p:cNvPr id="123" name="文本框 31"/>
          <p:cNvSpPr txBox="1"/>
          <p:nvPr/>
        </p:nvSpPr>
        <p:spPr>
          <a:xfrm>
            <a:off x="2283821" y="2979063"/>
            <a:ext cx="1415772" cy="1569660"/>
          </a:xfrm>
          <a:prstGeom prst="rect">
            <a:avLst/>
          </a:prstGeom>
          <a:noFill/>
        </p:spPr>
        <p:txBody>
          <a:bodyPr wrap="none" rtlCol="0">
            <a:spAutoFit/>
          </a:bodyPr>
          <a:lstStyle/>
          <a:p>
            <a:r>
              <a:rPr kumimoji="1" lang="zh-CN" altLang="en-US"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rPr>
              <a:t>录</a:t>
            </a:r>
            <a:endParaRPr kumimoji="1" lang="en-US" altLang="zh-CN" sz="9600">
              <a:gradFill>
                <a:gsLst>
                  <a:gs pos="0">
                    <a:srgbClr val="0070C0"/>
                  </a:gs>
                  <a:gs pos="100000">
                    <a:srgbClr val="002060"/>
                  </a:gs>
                </a:gsLst>
                <a:lin ang="5400000" scaled="1"/>
              </a:gradFill>
              <a:latin typeface="Source Han Serif CN SemiBold" panose="02020600000000000000" pitchFamily="18" charset="-128"/>
              <a:ea typeface="Source Han Serif CN SemiBold" panose="02020600000000000000" pitchFamily="18" charset="-128"/>
            </a:endParaRPr>
          </a:p>
        </p:txBody>
      </p:sp>
      <p:cxnSp>
        <p:nvCxnSpPr>
          <p:cNvPr id="124" name="直线连接符 32"/>
          <p:cNvCxnSpPr/>
          <p:nvPr/>
        </p:nvCxnSpPr>
        <p:spPr>
          <a:xfrm>
            <a:off x="1056716" y="4393190"/>
            <a:ext cx="254580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5" name="直线连接符 33"/>
          <p:cNvCxnSpPr/>
          <p:nvPr/>
        </p:nvCxnSpPr>
        <p:spPr>
          <a:xfrm>
            <a:off x="1056716" y="5004465"/>
            <a:ext cx="254580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三角形 34"/>
          <p:cNvSpPr/>
          <p:nvPr/>
        </p:nvSpPr>
        <p:spPr>
          <a:xfrm rot="14400000">
            <a:off x="154766" y="3525614"/>
            <a:ext cx="960941" cy="828398"/>
          </a:xfrm>
          <a:prstGeom prst="triangl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文本框 1"/>
          <p:cNvSpPr txBox="1"/>
          <p:nvPr/>
        </p:nvSpPr>
        <p:spPr>
          <a:xfrm>
            <a:off x="5556250" y="4918075"/>
            <a:ext cx="3792220" cy="553085"/>
          </a:xfrm>
          <a:prstGeom prst="rect">
            <a:avLst/>
          </a:prstGeom>
          <a:no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pPr algn="l"/>
            <a:r>
              <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rPr>
              <a:t>注意事项</a:t>
            </a:r>
            <a:endParaRPr lang="zh-CN" altLang="en-US" sz="3000" b="1" dirty="0">
              <a:ln w="6350">
                <a:noFill/>
              </a:ln>
              <a:solidFill>
                <a:schemeClr val="tx1">
                  <a:lumMod val="75000"/>
                  <a:lumOff val="25000"/>
                </a:schemeClr>
              </a:solidFill>
              <a:effectLst/>
              <a:latin typeface="微软雅黑" panose="020B0503020204020204" charset="-122"/>
              <a:ea typeface="微软雅黑" panose="020B0503020204020204" charset="-122"/>
              <a:sym typeface="微软雅黑" panose="020B0503020204020204" charset="-122"/>
            </a:endParaRPr>
          </a:p>
        </p:txBody>
      </p:sp>
      <p:sp>
        <p:nvSpPr>
          <p:cNvPr id="128" name="文本框 2"/>
          <p:cNvSpPr txBox="1"/>
          <p:nvPr/>
        </p:nvSpPr>
        <p:spPr>
          <a:xfrm>
            <a:off x="4628945" y="4985360"/>
            <a:ext cx="577175" cy="475615"/>
          </a:xfrm>
          <a:prstGeom prst="rect">
            <a:avLst/>
          </a:prstGeom>
          <a:gradFill>
            <a:gsLst>
              <a:gs pos="0">
                <a:srgbClr val="0070C0"/>
              </a:gs>
              <a:gs pos="100000">
                <a:srgbClr val="002060"/>
              </a:gs>
            </a:gsLst>
            <a:lin ang="5400000" scaled="1"/>
          </a:gradFill>
        </p:spPr>
        <p:txBody>
          <a:bodyPr wrap="square" rtlCol="0">
            <a:spAutoFit/>
          </a:bodyPr>
          <a:lstStyle>
            <a:defPPr>
              <a:defRPr lang="zh-CN"/>
            </a:defPPr>
            <a:lvl1pPr algn="ctr">
              <a:defRPr sz="8800">
                <a:ln>
                  <a:solidFill>
                    <a:schemeClr val="bg1"/>
                  </a:solidFill>
                </a:ln>
                <a:solidFill>
                  <a:srgbClr val="6EAA2E"/>
                </a:solidFill>
                <a:effectLst>
                  <a:outerShdw blurRad="38100" dist="38100" dir="2700000" algn="tl">
                    <a:srgbClr val="000000">
                      <a:alpha val="43137"/>
                    </a:srgbClr>
                  </a:outerShdw>
                </a:effectLst>
                <a:latin typeface="禹卫书法行书简体" pitchFamily="2" charset="-122"/>
                <a:ea typeface="禹卫书法行书简体" pitchFamily="2" charset="-122"/>
              </a:defRPr>
            </a:lvl1pPr>
          </a:lstStyle>
          <a:p>
            <a:r>
              <a:rPr lang="en-US" altLang="zh-CN"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rPr>
              <a:t>04</a:t>
            </a:r>
            <a:endParaRPr lang="zh-CN" altLang="en-US" sz="2500" b="1" dirty="0">
              <a:ln w="6350">
                <a:noFill/>
              </a:ln>
              <a:solidFill>
                <a:schemeClr val="bg1"/>
              </a:solidFill>
              <a:effectLst/>
              <a:latin typeface="Source Han Sans CN Bold" panose="020B0500000000000000" pitchFamily="34" charset="-128"/>
              <a:ea typeface="Source Han Sans CN Bold" panose="020B0500000000000000" pitchFamily="34" charset="-128"/>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wm#"/>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1"/>
  <p:tag name="KSO_WM_TEMPLATE_CATEGORY" val="diagram"/>
  <p:tag name="KSO_WM_TEMPLATE_INDEX" val="20219153"/>
  <p:tag name="KSO_WM_UNIT_LAYERLEVEL" val="1_1_1"/>
  <p:tag name="KSO_WM_TAG_VERSION" val="1.0"/>
  <p:tag name="KSO_WM_BEAUTIFY_FLAG" val="#wm#"/>
  <p:tag name="KSO_WM_UNIT_TYPE" val="m_h_i"/>
  <p:tag name="KSO_WM_UNIT_INDEX" val="1_1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0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19153_6*m_h_f*1_1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wm#"/>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2_1"/>
  <p:tag name="KSO_WM_TEMPLATE_CATEGORY" val="diagram"/>
  <p:tag name="KSO_WM_TEMPLATE_INDEX" val="20219153"/>
  <p:tag name="KSO_WM_UNIT_LAYERLEVEL" val="1_1_1"/>
  <p:tag name="KSO_WM_TAG_VERSION" val="1.0"/>
  <p:tag name="KSO_WM_BEAUTIFY_FLAG" val="#wm#"/>
  <p:tag name="KSO_WM_UNIT_TYPE" val="m_h_i"/>
  <p:tag name="KSO_WM_UNIT_INDEX" val="1_2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0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19153_6*m_h_f*1_2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3_1"/>
  <p:tag name="KSO_WM_TEMPLATE_CATEGORY" val="diagram"/>
  <p:tag name="KSO_WM_TEMPLATE_INDEX" val="20219153"/>
  <p:tag name="KSO_WM_UNIT_LAYERLEVEL" val="1_1_1"/>
  <p:tag name="KSO_WM_TAG_VERSION" val="1.0"/>
  <p:tag name="KSO_WM_BEAUTIFY_FLAG" val="#wm#"/>
  <p:tag name="KSO_WM_UNIT_TYPE" val="m_h_i"/>
  <p:tag name="KSO_WM_UNIT_INDEX" val="1_3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0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19153_6*m_h_f*1_3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2_1"/>
  <p:tag name="KSO_WM_TEMPLATE_CATEGORY" val="diagram"/>
  <p:tag name="KSO_WM_TEMPLATE_INDEX" val="20219153"/>
  <p:tag name="KSO_WM_UNIT_LAYERLEVEL" val="1_1_1"/>
  <p:tag name="KSO_WM_TAG_VERSION" val="1.0"/>
  <p:tag name="KSO_WM_BEAUTIFY_FLAG" val="#wm#"/>
  <p:tag name="KSO_WM_UNIT_TYPE" val="m_h_i"/>
  <p:tag name="KSO_WM_UNIT_INDEX" val="1_2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4_1"/>
  <p:tag name="KSO_WM_TEMPLATE_CATEGORY" val="diagram"/>
  <p:tag name="KSO_WM_TEMPLATE_INDEX" val="20219153"/>
  <p:tag name="KSO_WM_UNIT_LAYERLEVEL" val="1_1_1"/>
  <p:tag name="KSO_WM_TAG_VERSION" val="1.0"/>
  <p:tag name="KSO_WM_BEAUTIFY_FLAG" val="#wm#"/>
  <p:tag name="KSO_WM_UNIT_TYPE" val="m_h_i"/>
  <p:tag name="KSO_WM_UNIT_INDEX" val="1_4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1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19153_6*m_h_f*1_4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5_1"/>
  <p:tag name="KSO_WM_TEMPLATE_CATEGORY" val="diagram"/>
  <p:tag name="KSO_WM_TEMPLATE_INDEX" val="20219153"/>
  <p:tag name="KSO_WM_UNIT_LAYERLEVEL" val="1_1_1"/>
  <p:tag name="KSO_WM_TAG_VERSION" val="1.0"/>
  <p:tag name="KSO_WM_BEAUTIFY_FLAG" val="#wm#"/>
  <p:tag name="KSO_WM_UNIT_TYPE" val="m_h_i"/>
  <p:tag name="KSO_WM_UNIT_INDEX" val="1_5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1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19153_6*m_h_f*1_5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6_1"/>
  <p:tag name="KSO_WM_TEMPLATE_CATEGORY" val="diagram"/>
  <p:tag name="KSO_WM_TEMPLATE_INDEX" val="20219153"/>
  <p:tag name="KSO_WM_UNIT_LAYERLEVEL" val="1_1_1"/>
  <p:tag name="KSO_WM_TAG_VERSION" val="1.0"/>
  <p:tag name="KSO_WM_BEAUTIFY_FLAG" val="#wm#"/>
  <p:tag name="KSO_WM_UNIT_TYPE" val="m_h_i"/>
  <p:tag name="KSO_WM_UNIT_INDEX" val="1_6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6_1"/>
  <p:tag name="KSO_WM_UNIT_ID" val="diagram20219153_6*m_h_f*1_6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7_1"/>
  <p:tag name="KSO_WM_TEMPLATE_CATEGORY" val="diagram"/>
  <p:tag name="KSO_WM_TEMPLATE_INDEX" val="20219153"/>
  <p:tag name="KSO_WM_UNIT_LAYERLEVEL" val="1_1_1"/>
  <p:tag name="KSO_WM_TAG_VERSION" val="1.0"/>
  <p:tag name="KSO_WM_BEAUTIFY_FLAG" val="#wm#"/>
  <p:tag name="KSO_WM_UNIT_TYPE" val="m_h_i"/>
  <p:tag name="KSO_WM_UNIT_INDEX" val="1_7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7_1"/>
  <p:tag name="KSO_WM_UNIT_ID" val="diagram20219153_6*m_h_f*1_7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19153_6*m_h_f*1_2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5-05-02T21:19:55&quot;,&quot;maxSize&quot;:{&quot;size1&quot;:2.310280974926772},&quot;minSize&quot;:{&quot;size1&quot;:2.310280974926772},&quot;normalSize&quot;:{&quot;size1&quot;:2.310280974926772},&quot;subLayout&quot;:[{&quot;id&quot;:&quot;2025-05-02T21:19:55&quot;,&quot;type&quot;:0},{&quot;id&quot;:&quot;2025-05-02T21:19:55&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3_1"/>
  <p:tag name="KSO_WM_TEMPLATE_CATEGORY" val="diagram"/>
  <p:tag name="KSO_WM_TEMPLATE_INDEX" val="20219153"/>
  <p:tag name="KSO_WM_UNIT_LAYERLEVEL" val="1_1_1"/>
  <p:tag name="KSO_WM_TAG_VERSION" val="1.0"/>
  <p:tag name="KSO_WM_BEAUTIFY_FLAG" val="#wm#"/>
  <p:tag name="KSO_WM_UNIT_TYPE" val="m_h_i"/>
  <p:tag name="KSO_WM_UNIT_INDEX" val="1_3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19153_6*m_h_f*1_3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4_1"/>
  <p:tag name="KSO_WM_TEMPLATE_CATEGORY" val="diagram"/>
  <p:tag name="KSO_WM_TEMPLATE_INDEX" val="20219153"/>
  <p:tag name="KSO_WM_UNIT_LAYERLEVEL" val="1_1_1"/>
  <p:tag name="KSO_WM_TAG_VERSION" val="1.0"/>
  <p:tag name="KSO_WM_BEAUTIFY_FLAG" val="#wm#"/>
  <p:tag name="KSO_WM_UNIT_TYPE" val="m_h_i"/>
  <p:tag name="KSO_WM_UNIT_INDEX" val="1_4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19153_6*m_h_f*1_4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1"/>
  <p:tag name="KSO_WM_TEMPLATE_CATEGORY" val="diagram"/>
  <p:tag name="KSO_WM_TEMPLATE_INDEX" val="20219153"/>
  <p:tag name="KSO_WM_UNIT_LAYERLEVEL" val="1_1_1"/>
  <p:tag name="KSO_WM_TAG_VERSION" val="1.0"/>
  <p:tag name="KSO_WM_BEAUTIFY_FLAG" val="#wm#"/>
  <p:tag name="KSO_WM_UNIT_TYPE" val="m_h_i"/>
  <p:tag name="KSO_WM_UNIT_INDEX" val="1_1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6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19153_6*m_h_f*1_1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wm#"/>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2_1"/>
  <p:tag name="KSO_WM_TEMPLATE_CATEGORY" val="diagram"/>
  <p:tag name="KSO_WM_TEMPLATE_INDEX" val="20219153"/>
  <p:tag name="KSO_WM_UNIT_LAYERLEVEL" val="1_1_1"/>
  <p:tag name="KSO_WM_TAG_VERSION" val="1.0"/>
  <p:tag name="KSO_WM_BEAUTIFY_FLAG" val="#wm#"/>
  <p:tag name="KSO_WM_UNIT_TYPE" val="m_h_i"/>
  <p:tag name="KSO_WM_UNIT_INDEX" val="1_2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6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19153_6*m_h_f*1_2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3_1"/>
  <p:tag name="KSO_WM_TEMPLATE_CATEGORY" val="diagram"/>
  <p:tag name="KSO_WM_TEMPLATE_INDEX" val="20219153"/>
  <p:tag name="KSO_WM_UNIT_LAYERLEVEL" val="1_1_1"/>
  <p:tag name="KSO_WM_TAG_VERSION" val="1.0"/>
  <p:tag name="KSO_WM_BEAUTIFY_FLAG" val="#wm#"/>
  <p:tag name="KSO_WM_UNIT_TYPE" val="m_h_i"/>
  <p:tag name="KSO_WM_UNIT_INDEX" val="1_3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5_1"/>
  <p:tag name="KSO_WM_TEMPLATE_CATEGORY" val="diagram"/>
  <p:tag name="KSO_WM_TEMPLATE_INDEX" val="20219153"/>
  <p:tag name="KSO_WM_UNIT_LAYERLEVEL" val="1_1_1"/>
  <p:tag name="KSO_WM_TAG_VERSION" val="1.0"/>
  <p:tag name="KSO_WM_BEAUTIFY_FLAG" val="#wm#"/>
  <p:tag name="KSO_WM_UNIT_TYPE" val="m_h_i"/>
  <p:tag name="KSO_WM_UNIT_INDEX" val="1_5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19153_6*m_h_f*1_3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4_1"/>
  <p:tag name="KSO_WM_TEMPLATE_CATEGORY" val="diagram"/>
  <p:tag name="KSO_WM_TEMPLATE_INDEX" val="20219153"/>
  <p:tag name="KSO_WM_UNIT_LAYERLEVEL" val="1_1_1"/>
  <p:tag name="KSO_WM_TAG_VERSION" val="1.0"/>
  <p:tag name="KSO_WM_BEAUTIFY_FLAG" val="#wm#"/>
  <p:tag name="KSO_WM_UNIT_TYPE" val="m_h_i"/>
  <p:tag name="KSO_WM_UNIT_INDEX" val="1_4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19153_6*m_h_f*1_4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5_1"/>
  <p:tag name="KSO_WM_TEMPLATE_CATEGORY" val="diagram"/>
  <p:tag name="KSO_WM_TEMPLATE_INDEX" val="20219153"/>
  <p:tag name="KSO_WM_UNIT_LAYERLEVEL" val="1_1_1"/>
  <p:tag name="KSO_WM_TAG_VERSION" val="1.0"/>
  <p:tag name="KSO_WM_BEAUTIFY_FLAG" val="#wm#"/>
  <p:tag name="KSO_WM_UNIT_TYPE" val="m_h_i"/>
  <p:tag name="KSO_WM_UNIT_INDEX" val="1_5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19153_6*m_h_f*1_5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6_1"/>
  <p:tag name="KSO_WM_TEMPLATE_CATEGORY" val="diagram"/>
  <p:tag name="KSO_WM_TEMPLATE_INDEX" val="20219153"/>
  <p:tag name="KSO_WM_UNIT_LAYERLEVEL" val="1_1_1"/>
  <p:tag name="KSO_WM_TAG_VERSION" val="1.0"/>
  <p:tag name="KSO_WM_BEAUTIFY_FLAG" val="#wm#"/>
  <p:tag name="KSO_WM_UNIT_TYPE" val="m_h_i"/>
  <p:tag name="KSO_WM_UNIT_INDEX" val="1_6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6_1"/>
  <p:tag name="KSO_WM_UNIT_ID" val="diagram20219153_6*m_h_f*1_6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7_1"/>
  <p:tag name="KSO_WM_TEMPLATE_CATEGORY" val="diagram"/>
  <p:tag name="KSO_WM_TEMPLATE_INDEX" val="20219153"/>
  <p:tag name="KSO_WM_UNIT_LAYERLEVEL" val="1_1_1"/>
  <p:tag name="KSO_WM_TAG_VERSION" val="1.0"/>
  <p:tag name="KSO_WM_BEAUTIFY_FLAG" val="#wm#"/>
  <p:tag name="KSO_WM_UNIT_TYPE" val="m_h_i"/>
  <p:tag name="KSO_WM_UNIT_INDEX" val="1_7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7_1"/>
  <p:tag name="KSO_WM_UNIT_ID" val="diagram20219153_6*m_h_f*1_7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19153_6*m_h_f*1_5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5-05-02T21:19:55&quot;,&quot;maxSize&quot;:{&quot;size1&quot;:2.310280974926772},&quot;minSize&quot;:{&quot;size1&quot;:2.310280974926772},&quot;normalSize&quot;:{&quot;size1&quot;:2.310280974926772},&quot;subLayout&quot;:[{&quot;id&quot;:&quot;2025-05-02T21:19:55&quot;,&quot;type&quot;:0},{&quot;id&quot;:&quot;2025-05-02T21:19:55&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6_1"/>
  <p:tag name="KSO_WM_TEMPLATE_CATEGORY" val="diagram"/>
  <p:tag name="KSO_WM_TEMPLATE_INDEX" val="20219153"/>
  <p:tag name="KSO_WM_UNIT_LAYERLEVEL" val="1_1_1"/>
  <p:tag name="KSO_WM_TAG_VERSION" val="1.0"/>
  <p:tag name="KSO_WM_BEAUTIFY_FLAG" val="#wm#"/>
  <p:tag name="KSO_WM_UNIT_TYPE" val="m_h_i"/>
  <p:tag name="KSO_WM_UNIT_INDEX" val="1_6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1"/>
  <p:tag name="KSO_WM_TEMPLATE_CATEGORY" val="diagram"/>
  <p:tag name="KSO_WM_TEMPLATE_INDEX" val="20219153"/>
  <p:tag name="KSO_WM_UNIT_LAYERLEVEL" val="1_1_1"/>
  <p:tag name="KSO_WM_TAG_VERSION" val="1.0"/>
  <p:tag name="KSO_WM_BEAUTIFY_FLAG" val="#wm#"/>
  <p:tag name="KSO_WM_UNIT_TYPE" val="m_h_i"/>
  <p:tag name="KSO_WM_UNIT_INDEX" val="1_1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9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19153_6*m_h_f*1_1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wm#"/>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2_1"/>
  <p:tag name="KSO_WM_TEMPLATE_CATEGORY" val="diagram"/>
  <p:tag name="KSO_WM_TEMPLATE_INDEX" val="20219153"/>
  <p:tag name="KSO_WM_UNIT_LAYERLEVEL" val="1_1_1"/>
  <p:tag name="KSO_WM_TAG_VERSION" val="1.0"/>
  <p:tag name="KSO_WM_BEAUTIFY_FLAG" val="#wm#"/>
  <p:tag name="KSO_WM_UNIT_TYPE" val="m_h_i"/>
  <p:tag name="KSO_WM_UNIT_INDEX" val="1_2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6_1"/>
  <p:tag name="KSO_WM_UNIT_ID" val="diagram20219153_6*m_h_f*1_6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0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19153_6*m_h_f*1_2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3_1"/>
  <p:tag name="KSO_WM_TEMPLATE_CATEGORY" val="diagram"/>
  <p:tag name="KSO_WM_TEMPLATE_INDEX" val="20219153"/>
  <p:tag name="KSO_WM_UNIT_LAYERLEVEL" val="1_1_1"/>
  <p:tag name="KSO_WM_TAG_VERSION" val="1.0"/>
  <p:tag name="KSO_WM_BEAUTIFY_FLAG" val="#wm#"/>
  <p:tag name="KSO_WM_UNIT_TYPE" val="m_h_i"/>
  <p:tag name="KSO_WM_UNIT_INDEX" val="1_3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0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19153_6*m_h_f*1_3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4_1"/>
  <p:tag name="KSO_WM_TEMPLATE_CATEGORY" val="diagram"/>
  <p:tag name="KSO_WM_TEMPLATE_INDEX" val="20219153"/>
  <p:tag name="KSO_WM_UNIT_LAYERLEVEL" val="1_1_1"/>
  <p:tag name="KSO_WM_TAG_VERSION" val="1.0"/>
  <p:tag name="KSO_WM_BEAUTIFY_FLAG" val="#wm#"/>
  <p:tag name="KSO_WM_UNIT_TYPE" val="m_h_i"/>
  <p:tag name="KSO_WM_UNIT_INDEX" val="1_4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0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19153_6*m_h_f*1_4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5_1"/>
  <p:tag name="KSO_WM_TEMPLATE_CATEGORY" val="diagram"/>
  <p:tag name="KSO_WM_TEMPLATE_INDEX" val="20219153"/>
  <p:tag name="KSO_WM_UNIT_LAYERLEVEL" val="1_1_1"/>
  <p:tag name="KSO_WM_TAG_VERSION" val="1.0"/>
  <p:tag name="KSO_WM_BEAUTIFY_FLAG" val="#wm#"/>
  <p:tag name="KSO_WM_UNIT_TYPE" val="m_h_i"/>
  <p:tag name="KSO_WM_UNIT_INDEX" val="1_5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0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19153_6*m_h_f*1_5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6_1"/>
  <p:tag name="KSO_WM_TEMPLATE_CATEGORY" val="diagram"/>
  <p:tag name="KSO_WM_TEMPLATE_INDEX" val="20219153"/>
  <p:tag name="KSO_WM_UNIT_LAYERLEVEL" val="1_1_1"/>
  <p:tag name="KSO_WM_TAG_VERSION" val="1.0"/>
  <p:tag name="KSO_WM_BEAUTIFY_FLAG" val="#wm#"/>
  <p:tag name="KSO_WM_UNIT_TYPE" val="m_h_i"/>
  <p:tag name="KSO_WM_UNIT_INDEX" val="1_6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0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6_1"/>
  <p:tag name="KSO_WM_UNIT_ID" val="diagram20219153_6*m_h_f*1_6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7_1"/>
  <p:tag name="KSO_WM_TEMPLATE_CATEGORY" val="diagram"/>
  <p:tag name="KSO_WM_TEMPLATE_INDEX" val="20219153"/>
  <p:tag name="KSO_WM_UNIT_LAYERLEVEL" val="1_1_1"/>
  <p:tag name="KSO_WM_TAG_VERSION" val="1.0"/>
  <p:tag name="KSO_WM_BEAUTIFY_FLAG" val="#wm#"/>
  <p:tag name="KSO_WM_UNIT_TYPE" val="m_h_i"/>
  <p:tag name="KSO_WM_UNIT_INDEX" val="1_7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7_1"/>
  <p:tag name="KSO_WM_TEMPLATE_CATEGORY" val="diagram"/>
  <p:tag name="KSO_WM_TEMPLATE_INDEX" val="20219153"/>
  <p:tag name="KSO_WM_UNIT_LAYERLEVEL" val="1_1_1"/>
  <p:tag name="KSO_WM_TAG_VERSION" val="1.0"/>
  <p:tag name="KSO_WM_BEAUTIFY_FLAG" val="#wm#"/>
  <p:tag name="KSO_WM_UNIT_TYPE" val="m_h_i"/>
  <p:tag name="KSO_WM_UNIT_INDEX" val="1_7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1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7_1"/>
  <p:tag name="KSO_WM_UNIT_ID" val="diagram20219153_6*m_h_f*1_7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5-05-02T21:19:55&quot;,&quot;maxSize&quot;:{&quot;size1&quot;:2.310280974926772},&quot;minSize&quot;:{&quot;size1&quot;:2.310280974926772},&quot;normalSize&quot;:{&quot;size1&quot;:2.310280974926772},&quot;subLayout&quot;:[{&quot;id&quot;:&quot;2025-05-02T21:19:55&quot;,&quot;type&quot;:0},{&quot;id&quot;:&quot;2025-05-02T21:19:55&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7_1"/>
  <p:tag name="KSO_WM_UNIT_ID" val="diagram20219153_6*m_h_f*1_7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1"/>
  <p:tag name="KSO_WM_TEMPLATE_CATEGORY" val="diagram"/>
  <p:tag name="KSO_WM_TEMPLATE_INDEX" val="20219153"/>
  <p:tag name="KSO_WM_UNIT_LAYERLEVEL" val="1_1_1"/>
  <p:tag name="KSO_WM_TAG_VERSION" val="1.0"/>
  <p:tag name="KSO_WM_BEAUTIFY_FLAG" val="#wm#"/>
  <p:tag name="KSO_WM_UNIT_TYPE" val="m_h_i"/>
  <p:tag name="KSO_WM_UNIT_INDEX" val="1_1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4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19153_6*m_h_f*1_1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wm#"/>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2_1"/>
  <p:tag name="KSO_WM_TEMPLATE_CATEGORY" val="diagram"/>
  <p:tag name="KSO_WM_TEMPLATE_INDEX" val="20219153"/>
  <p:tag name="KSO_WM_UNIT_LAYERLEVEL" val="1_1_1"/>
  <p:tag name="KSO_WM_TAG_VERSION" val="1.0"/>
  <p:tag name="KSO_WM_BEAUTIFY_FLAG" val="#wm#"/>
  <p:tag name="KSO_WM_UNIT_TYPE" val="m_h_i"/>
  <p:tag name="KSO_WM_UNIT_INDEX" val="1_2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5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19153_6*m_h_f*1_2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3_1"/>
  <p:tag name="KSO_WM_TEMPLATE_CATEGORY" val="diagram"/>
  <p:tag name="KSO_WM_TEMPLATE_INDEX" val="20219153"/>
  <p:tag name="KSO_WM_UNIT_LAYERLEVEL" val="1_1_1"/>
  <p:tag name="KSO_WM_TAG_VERSION" val="1.0"/>
  <p:tag name="KSO_WM_BEAUTIFY_FLAG" val="#wm#"/>
  <p:tag name="KSO_WM_UNIT_TYPE" val="m_h_i"/>
  <p:tag name="KSO_WM_UNIT_INDEX" val="1_3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5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19153_6*m_h_f*1_3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4_1"/>
  <p:tag name="KSO_WM_TEMPLATE_CATEGORY" val="diagram"/>
  <p:tag name="KSO_WM_TEMPLATE_INDEX" val="20219153"/>
  <p:tag name="KSO_WM_UNIT_LAYERLEVEL" val="1_1_1"/>
  <p:tag name="KSO_WM_TAG_VERSION" val="1.0"/>
  <p:tag name="KSO_WM_BEAUTIFY_FLAG" val="#wm#"/>
  <p:tag name="KSO_WM_UNIT_TYPE" val="m_h_i"/>
  <p:tag name="KSO_WM_UNIT_INDEX" val="1_4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5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19153_6*m_h_f*1_4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5_1"/>
  <p:tag name="KSO_WM_TEMPLATE_CATEGORY" val="diagram"/>
  <p:tag name="KSO_WM_TEMPLATE_INDEX" val="20219153"/>
  <p:tag name="KSO_WM_UNIT_LAYERLEVEL" val="1_1_1"/>
  <p:tag name="KSO_WM_TAG_VERSION" val="1.0"/>
  <p:tag name="KSO_WM_BEAUTIFY_FLAG" val="#wm#"/>
  <p:tag name="KSO_WM_UNIT_TYPE" val="m_h_i"/>
  <p:tag name="KSO_WM_UNIT_INDEX" val="1_5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5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19153_6*m_h_f*1_5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6_1"/>
  <p:tag name="KSO_WM_TEMPLATE_CATEGORY" val="diagram"/>
  <p:tag name="KSO_WM_TEMPLATE_INDEX" val="20219153"/>
  <p:tag name="KSO_WM_UNIT_LAYERLEVEL" val="1_1_1"/>
  <p:tag name="KSO_WM_TAG_VERSION" val="1.0"/>
  <p:tag name="KSO_WM_BEAUTIFY_FLAG" val="#wm#"/>
  <p:tag name="KSO_WM_UNIT_TYPE" val="m_h_i"/>
  <p:tag name="KSO_WM_UNIT_INDEX" val="1_6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5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6_1"/>
  <p:tag name="KSO_WM_UNIT_ID" val="diagram20219153_6*m_h_f*1_6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7_1"/>
  <p:tag name="KSO_WM_TEMPLATE_CATEGORY" val="diagram"/>
  <p:tag name="KSO_WM_TEMPLATE_INDEX" val="20219153"/>
  <p:tag name="KSO_WM_UNIT_LAYERLEVEL" val="1_1_1"/>
  <p:tag name="KSO_WM_TAG_VERSION" val="1.0"/>
  <p:tag name="KSO_WM_BEAUTIFY_FLAG" val="#wm#"/>
  <p:tag name="KSO_WM_UNIT_TYPE" val="m_h_i"/>
  <p:tag name="KSO_WM_UNIT_INDEX" val="1_7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6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7_1"/>
  <p:tag name="KSO_WM_UNIT_ID" val="diagram20219153_6*m_h_f*1_7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5-05-02T21:19:55&quot;,&quot;maxSize&quot;:{&quot;size1&quot;:2.310280974926772},&quot;minSize&quot;:{&quot;size1&quot;:2.310280974926772},&quot;normalSize&quot;:{&quot;size1&quot;:2.310280974926772},&quot;subLayout&quot;:[{&quot;id&quot;:&quot;2025-05-02T21:19:55&quot;,&quot;type&quot;:0},{&quot;id&quot;:&quot;2025-05-02T21:19:55&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715_1*ζ_h_i*1_1_1"/>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715_1*ζ_h_i*1_1_2"/>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PICTURE_TOWARD" val="1"/>
  <p:tag name="KSO_WM_UNIT_VALUE" val="1435*1387"/>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715_1*ζ_h_d*1_1_1"/>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Lst>
</file>

<file path=ppt/tags/tag27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32_1*f*1"/>
  <p:tag name="KSO_WM_TEMPLATE_CATEGORY" val="diagram"/>
  <p:tag name="KSO_WM_TEMPLATE_INDEX" val="2021703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07d42e7a557c480bb239dd4d36dd2d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2f11842ffb24742be6c3c047d565edd"/>
  <p:tag name="KSO_WM_UNIT_SUPPORT_BIG_FONT" val="1"/>
  <p:tag name="KSO_WM_UNIT_TEXT_FILL_FORE_SCHEMECOLOR_INDEX_BRIGHTNESS" val="0.25"/>
  <p:tag name="KSO_WM_UNIT_TEXT_FILL_FORE_SCHEMECOLOR_INDEX" val="13"/>
  <p:tag name="KSO_WM_UNIT_TEXT_FILL_TYPE" val="1"/>
  <p:tag name="KSO_WM_TEMPLATE_ASSEMBLE_XID" val="6065703f4054ed1e2fb81493"/>
  <p:tag name="KSO_WM_TEMPLATE_ASSEMBLE_GROUPID" val="6065703f4054ed1e2fb81493"/>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032_1*i*1"/>
  <p:tag name="KSO_WM_TEMPLATE_CATEGORY" val="diagram"/>
  <p:tag name="KSO_WM_TEMPLATE_INDEX" val="20217032"/>
  <p:tag name="KSO_WM_UNIT_LAYERLEVEL" val="1"/>
  <p:tag name="KSO_WM_TAG_VERSION" val="1.0"/>
  <p:tag name="KSO_WM_BEAUTIFY_FLAG" val="#wm#"/>
  <p:tag name="KSO_WM_UNIT_BLOCK" val="0"/>
  <p:tag name="KSO_WM_UNIT_SM_LIMIT_TYPE" val="1"/>
  <p:tag name="KSO_WM_UNIT_DEC_AREA_ID" val="99bd2141fac44da9ad18283ac7d2828f"/>
  <p:tag name="KSO_WM_UNIT_TYPE" val="i"/>
  <p:tag name="KSO_WM_UNIT_INDEX"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195998712faa657ab86"/>
  <p:tag name="KSO_WM_CHIP_XID" val="5fadf195998712faa657ab8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3f4054ed1e2fb81493"/>
  <p:tag name="KSO_WM_TEMPLATE_ASSEMBLE_GROUPID" val="6065703f4054ed1e2fb81493"/>
</p:tagLst>
</file>

<file path=ppt/tags/tag277.xml><?xml version="1.0" encoding="utf-8"?>
<p:tagLst xmlns:p="http://schemas.openxmlformats.org/presentationml/2006/main">
  <p:tag name="KSO_WM_BEAUTIFY_FLAG" val="#wm#"/>
  <p:tag name="KSO_WM_TEMPLATE_CATEGORY" val="diagram"/>
  <p:tag name="KSO_WM_TEMPLATE_INDEX" val="20217032"/>
  <p:tag name="KSO_WM_SLIDE_ID" val="diagram20217032_1"/>
  <p:tag name="KSO_WM_TEMPLATE_SUBCATEGORY" val="21"/>
  <p:tag name="KSO_WM_TEMPLATE_MASTER_TYPE" val="0"/>
  <p:tag name="KSO_WM_TEMPLATE_COLOR_TYPE" val="1"/>
  <p:tag name="KSO_WM_SLIDE_ITEM_CNT" val="0"/>
  <p:tag name="KSO_WM_SLIDE_INDEX" val="1"/>
  <p:tag name="KSO_WM_TAG_VERSION" val="1.0"/>
  <p:tag name="KSO_WM_SLIDE_LAYOUT" val="d_f"/>
  <p:tag name="KSO_WM_SLIDE_LAYOUT_CNT" val="1_1"/>
  <p:tag name="KSO_WM_SLIDE_LAYOUT_INFO" val="{&quot;direction&quot;:1,&quot;id&quot;:&quot;2021-04-01T16:15:33&quot;,&quot;maxSize&quot;:{&quot;size1&quot;:58.8},&quot;minSize&quot;:{&quot;size1&quot;:38.8},&quot;normalSize&quot;:{&quot;size1&quot;:39.26875},&quot;subLayout&quot;:[{&quot;id&quot;:&quot;2021-04-01T16:15:33&quot;,&quot;margin&quot;:{&quot;bottom&quot;:1.6929999589920044,&quot;left&quot;:2.117000102996826,&quot;right&quot;:0,&quot;top&quot;:1.6929999589920044},&quot;type&quot;:0},{&quot;id&quot;:&quot;2021-04-01T16:15:33&quot;,&quot;margin&quot;:{&quot;bottom&quot;:1.6929999589920044,&quot;left&quot;:1.6929999589920044,&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195998712faa657ab87"/>
  <p:tag name="KSO_WM_CHIP_FILLPROP" val="[[{&quot;text_align&quot;:&quot;cm&quot;,&quot;text_direction&quot;:&quot;horizontal&quot;,&quot;support_features&quot;:[&quot;creativepic&quot;],&quot;support_big_font&quot;:false,&quot;picture_toward&quot;:1,&quot;picture_dockside&quot;:[],&quot;fill_id&quot;:&quot;046a24402aa84fab9950226b440a17c8&quot;,&quot;fill_align&quot;:&quot;cm&quot;,&quot;chip_types&quot;:[&quot;picture&quot;]},{&quot;text_align&quot;:&quot;lb&quot;,&quot;text_direction&quot;:&quot;horizontal&quot;,&quot;support_big_font&quot;:true,&quot;picture_toward&quot;:0,&quot;picture_dockside&quot;:[],&quot;fill_id&quot;:&quot;20916184201d4f298034d43814fcc4fa&quot;,&quot;fill_align&quot;:&quot;lb&quot;,&quot;chip_types&quot;:[&quot;text&quot;]}]]"/>
  <p:tag name="KSO_WM_CHIP_DECFILLPROP" val="[]"/>
  <p:tag name="KSO_WM_SLIDE_TYPE" val="text"/>
  <p:tag name="KSO_WM_SLIDE_SIZE" val="888*348"/>
  <p:tag name="KSO_WM_SLIDE_POSITION" val="0*95"/>
  <p:tag name="KSO_WM_CHIP_GROUPID" val="5fadf195998712faa657ab86"/>
  <p:tag name="KSO_WM_SLIDE_BK_DARK_LIGHT" val="2"/>
  <p:tag name="KSO_WM_SLIDE_BACKGROUND_TYPE" val="general"/>
  <p:tag name="KSO_WM_SLIDE_SUPPORT_FEATURE_TYPE" val="8"/>
  <p:tag name="KSO_WM_SLIDE_SUBTYPE" val="picTxt"/>
  <p:tag name="KSO_WM_TEMPLATE_ASSEMBLE_XID" val="6065703f4054ed1e2fb81493"/>
  <p:tag name="KSO_WM_TEMPLATE_ASSEMBLE_GROUPID" val="6065703f4054ed1e2fb81493"/>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715_1*ζ_h_i*1_1_1"/>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2.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715_1*ζ_h_i*1_1_2"/>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PICTURE_TOWARD" val="1"/>
  <p:tag name="KSO_WM_UNIT_VALUE" val="1435*1387"/>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715_1*ζ_h_d*1_1_1"/>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Lst>
</file>

<file path=ppt/tags/tag28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32_1*f*1"/>
  <p:tag name="KSO_WM_TEMPLATE_CATEGORY" val="diagram"/>
  <p:tag name="KSO_WM_TEMPLATE_INDEX" val="2021703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07d42e7a557c480bb239dd4d36dd2d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2f11842ffb24742be6c3c047d565edd"/>
  <p:tag name="KSO_WM_UNIT_SUPPORT_BIG_FONT" val="1"/>
  <p:tag name="KSO_WM_UNIT_TEXT_FILL_FORE_SCHEMECOLOR_INDEX_BRIGHTNESS" val="0.25"/>
  <p:tag name="KSO_WM_UNIT_TEXT_FILL_FORE_SCHEMECOLOR_INDEX" val="13"/>
  <p:tag name="KSO_WM_UNIT_TEXT_FILL_TYPE" val="1"/>
  <p:tag name="KSO_WM_TEMPLATE_ASSEMBLE_XID" val="6065703f4054ed1e2fb81493"/>
  <p:tag name="KSO_WM_TEMPLATE_ASSEMBLE_GROUPID" val="6065703f4054ed1e2fb81493"/>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032_1*i*1"/>
  <p:tag name="KSO_WM_TEMPLATE_CATEGORY" val="diagram"/>
  <p:tag name="KSO_WM_TEMPLATE_INDEX" val="20217032"/>
  <p:tag name="KSO_WM_UNIT_LAYERLEVEL" val="1"/>
  <p:tag name="KSO_WM_TAG_VERSION" val="1.0"/>
  <p:tag name="KSO_WM_BEAUTIFY_FLAG" val="#wm#"/>
  <p:tag name="KSO_WM_UNIT_BLOCK" val="0"/>
  <p:tag name="KSO_WM_UNIT_SM_LIMIT_TYPE" val="1"/>
  <p:tag name="KSO_WM_UNIT_DEC_AREA_ID" val="99bd2141fac44da9ad18283ac7d2828f"/>
  <p:tag name="KSO_WM_UNIT_TYPE" val="i"/>
  <p:tag name="KSO_WM_UNIT_INDEX"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195998712faa657ab86"/>
  <p:tag name="KSO_WM_CHIP_XID" val="5fadf195998712faa657ab8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3f4054ed1e2fb81493"/>
  <p:tag name="KSO_WM_TEMPLATE_ASSEMBLE_GROUPID" val="6065703f4054ed1e2fb81493"/>
</p:tagLst>
</file>

<file path=ppt/tags/tag286.xml><?xml version="1.0" encoding="utf-8"?>
<p:tagLst xmlns:p="http://schemas.openxmlformats.org/presentationml/2006/main">
  <p:tag name="KSO_WM_BEAUTIFY_FLAG" val="#wm#"/>
  <p:tag name="KSO_WM_TEMPLATE_CATEGORY" val="diagram"/>
  <p:tag name="KSO_WM_TEMPLATE_INDEX" val="20217032"/>
  <p:tag name="KSO_WM_SLIDE_ID" val="diagram20217032_1"/>
  <p:tag name="KSO_WM_TEMPLATE_SUBCATEGORY" val="21"/>
  <p:tag name="KSO_WM_TEMPLATE_MASTER_TYPE" val="0"/>
  <p:tag name="KSO_WM_TEMPLATE_COLOR_TYPE" val="1"/>
  <p:tag name="KSO_WM_SLIDE_ITEM_CNT" val="0"/>
  <p:tag name="KSO_WM_SLIDE_INDEX" val="1"/>
  <p:tag name="KSO_WM_TAG_VERSION" val="1.0"/>
  <p:tag name="KSO_WM_SLIDE_LAYOUT" val="d_f"/>
  <p:tag name="KSO_WM_SLIDE_LAYOUT_CNT" val="1_1"/>
  <p:tag name="KSO_WM_SLIDE_LAYOUT_INFO" val="{&quot;direction&quot;:1,&quot;id&quot;:&quot;2021-04-01T16:15:33&quot;,&quot;maxSize&quot;:{&quot;size1&quot;:58.8},&quot;minSize&quot;:{&quot;size1&quot;:38.8},&quot;normalSize&quot;:{&quot;size1&quot;:39.26875},&quot;subLayout&quot;:[{&quot;id&quot;:&quot;2021-04-01T16:15:33&quot;,&quot;margin&quot;:{&quot;bottom&quot;:1.6929999589920044,&quot;left&quot;:2.117000102996826,&quot;right&quot;:0,&quot;top&quot;:1.6929999589920044},&quot;type&quot;:0},{&quot;id&quot;:&quot;2021-04-01T16:15:33&quot;,&quot;margin&quot;:{&quot;bottom&quot;:1.6929999589920044,&quot;left&quot;:1.6929999589920044,&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195998712faa657ab87"/>
  <p:tag name="KSO_WM_CHIP_FILLPROP" val="[[{&quot;text_align&quot;:&quot;cm&quot;,&quot;text_direction&quot;:&quot;horizontal&quot;,&quot;support_features&quot;:[&quot;creativepic&quot;],&quot;support_big_font&quot;:false,&quot;picture_toward&quot;:1,&quot;picture_dockside&quot;:[],&quot;fill_id&quot;:&quot;046a24402aa84fab9950226b440a17c8&quot;,&quot;fill_align&quot;:&quot;cm&quot;,&quot;chip_types&quot;:[&quot;picture&quot;]},{&quot;text_align&quot;:&quot;lb&quot;,&quot;text_direction&quot;:&quot;horizontal&quot;,&quot;support_big_font&quot;:true,&quot;picture_toward&quot;:0,&quot;picture_dockside&quot;:[],&quot;fill_id&quot;:&quot;20916184201d4f298034d43814fcc4fa&quot;,&quot;fill_align&quot;:&quot;lb&quot;,&quot;chip_types&quot;:[&quot;text&quot;]}]]"/>
  <p:tag name="KSO_WM_CHIP_DECFILLPROP" val="[]"/>
  <p:tag name="KSO_WM_SLIDE_TYPE" val="text"/>
  <p:tag name="KSO_WM_SLIDE_SIZE" val="888*348"/>
  <p:tag name="KSO_WM_SLIDE_POSITION" val="0*95"/>
  <p:tag name="KSO_WM_CHIP_GROUPID" val="5fadf195998712faa657ab86"/>
  <p:tag name="KSO_WM_SLIDE_BK_DARK_LIGHT" val="2"/>
  <p:tag name="KSO_WM_SLIDE_BACKGROUND_TYPE" val="general"/>
  <p:tag name="KSO_WM_SLIDE_SUPPORT_FEATURE_TYPE" val="8"/>
  <p:tag name="KSO_WM_SLIDE_SUBTYPE" val="picTxt"/>
  <p:tag name="KSO_WM_TEMPLATE_ASSEMBLE_XID" val="6065703f4054ed1e2fb81493"/>
  <p:tag name="KSO_WM_TEMPLATE_ASSEMBLE_GROUPID" val="6065703f4054ed1e2fb81493"/>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5-05-02T21:19:55&quot;,&quot;maxSize&quot;:{&quot;size1&quot;:2.310280974926772},&quot;minSize&quot;:{&quot;size1&quot;:2.310280974926772},&quot;normalSize&quot;:{&quot;size1&quot;:2.310280974926772},&quot;subLayout&quot;:[{&quot;id&quot;:&quot;2025-05-02T21:19:55&quot;,&quot;type&quot;:0},{&quot;id&quot;:&quot;2025-05-02T21:19:55&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DIAGRAM_VIRTUALLY_FRAME" val="{&quot;height&quot;:278.0445053737069,&quot;left&quot;:78.65129062023318,&quot;top&quot;:151.97436148637493,&quot;width&quot;:103.45222190913994}"/>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DIAGRAM_VIRTUALLY_FRAME" val="{&quot;height&quot;:278.0445053737069,&quot;left&quot;:78.65129062023318,&quot;top&quot;:151.97436148637493,&quot;width&quot;:103.45222190913994}"/>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DIAGRAM_VIRTUALLY_FRAME" val="{&quot;height&quot;:278.0445053737069,&quot;left&quot;:78.65129062023318,&quot;top&quot;:151.97436148637493,&quot;width&quot;:103.45222190913994}"/>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DIAGRAM_VIRTUALLY_FRAME" val="{&quot;height&quot;:278.0445053737069,&quot;left&quot;:78.65129062023318,&quot;top&quot;:151.97436148637493,&quot;width&quot;:103.45222190913994}"/>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1"/>
  <p:tag name="KSO_WM_TEMPLATE_CATEGORY" val="diagram"/>
  <p:tag name="KSO_WM_TEMPLATE_INDEX" val="20219153"/>
  <p:tag name="KSO_WM_UNIT_LAYERLEVEL" val="1_1_1"/>
  <p:tag name="KSO_WM_TAG_VERSION" val="1.0"/>
  <p:tag name="KSO_WM_BEAUTIFY_FLAG" val="#wm#"/>
  <p:tag name="KSO_WM_UNIT_TYPE" val="m_h_i"/>
  <p:tag name="KSO_WM_UNIT_INDEX" val="1_1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19153_6*m_h_f*1_1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wm#"/>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2_1"/>
  <p:tag name="KSO_WM_TEMPLATE_CATEGORY" val="diagram"/>
  <p:tag name="KSO_WM_TEMPLATE_INDEX" val="20219153"/>
  <p:tag name="KSO_WM_UNIT_LAYERLEVEL" val="1_1_1"/>
  <p:tag name="KSO_WM_TAG_VERSION" val="1.0"/>
  <p:tag name="KSO_WM_BEAUTIFY_FLAG" val="#wm#"/>
  <p:tag name="KSO_WM_UNIT_TYPE" val="m_h_i"/>
  <p:tag name="KSO_WM_UNIT_INDEX" val="1_2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19153_6*m_h_f*1_2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3_1"/>
  <p:tag name="KSO_WM_TEMPLATE_CATEGORY" val="diagram"/>
  <p:tag name="KSO_WM_TEMPLATE_INDEX" val="20219153"/>
  <p:tag name="KSO_WM_UNIT_LAYERLEVEL" val="1_1_1"/>
  <p:tag name="KSO_WM_TAG_VERSION" val="1.0"/>
  <p:tag name="KSO_WM_BEAUTIFY_FLAG" val="#wm#"/>
  <p:tag name="KSO_WM_UNIT_TYPE" val="m_h_i"/>
  <p:tag name="KSO_WM_UNIT_INDEX" val="1_3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715_1*ζ_h_i*1_1_1"/>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715_1*ζ_h_i*1_1_2"/>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UNIT_PICTURE_TOWARD" val="1"/>
  <p:tag name="KSO_WM_UNIT_VALUE" val="1435*1387"/>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715_1*ζ_h_d*1_1_1"/>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Lst>
</file>

<file path=ppt/tags/tag40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32_1*f*1"/>
  <p:tag name="KSO_WM_TEMPLATE_CATEGORY" val="diagram"/>
  <p:tag name="KSO_WM_TEMPLATE_INDEX" val="2021703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07d42e7a557c480bb239dd4d36dd2d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2f11842ffb24742be6c3c047d565edd"/>
  <p:tag name="KSO_WM_UNIT_SUPPORT_BIG_FONT" val="1"/>
  <p:tag name="KSO_WM_UNIT_TEXT_FILL_FORE_SCHEMECOLOR_INDEX_BRIGHTNESS" val="0.25"/>
  <p:tag name="KSO_WM_UNIT_TEXT_FILL_FORE_SCHEMECOLOR_INDEX" val="13"/>
  <p:tag name="KSO_WM_UNIT_TEXT_FILL_TYPE" val="1"/>
  <p:tag name="KSO_WM_TEMPLATE_ASSEMBLE_XID" val="6065703f4054ed1e2fb81493"/>
  <p:tag name="KSO_WM_TEMPLATE_ASSEMBLE_GROUPID" val="6065703f4054ed1e2fb81493"/>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032_1*i*1"/>
  <p:tag name="KSO_WM_TEMPLATE_CATEGORY" val="diagram"/>
  <p:tag name="KSO_WM_TEMPLATE_INDEX" val="20217032"/>
  <p:tag name="KSO_WM_UNIT_LAYERLEVEL" val="1"/>
  <p:tag name="KSO_WM_TAG_VERSION" val="1.0"/>
  <p:tag name="KSO_WM_BEAUTIFY_FLAG" val="#wm#"/>
  <p:tag name="KSO_WM_UNIT_BLOCK" val="0"/>
  <p:tag name="KSO_WM_UNIT_SM_LIMIT_TYPE" val="1"/>
  <p:tag name="KSO_WM_UNIT_DEC_AREA_ID" val="99bd2141fac44da9ad18283ac7d2828f"/>
  <p:tag name="KSO_WM_UNIT_TYPE" val="i"/>
  <p:tag name="KSO_WM_UNIT_INDEX"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195998712faa657ab86"/>
  <p:tag name="KSO_WM_CHIP_XID" val="5fadf195998712faa657ab8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3f4054ed1e2fb81493"/>
  <p:tag name="KSO_WM_TEMPLATE_ASSEMBLE_GROUPID" val="6065703f4054ed1e2fb81493"/>
</p:tagLst>
</file>

<file path=ppt/tags/tag406.xml><?xml version="1.0" encoding="utf-8"?>
<p:tagLst xmlns:p="http://schemas.openxmlformats.org/presentationml/2006/main">
  <p:tag name="KSO_WM_BEAUTIFY_FLAG" val="#wm#"/>
  <p:tag name="KSO_WM_TEMPLATE_CATEGORY" val="diagram"/>
  <p:tag name="KSO_WM_TEMPLATE_INDEX" val="20217032"/>
  <p:tag name="KSO_WM_SLIDE_ID" val="diagram20217032_1"/>
  <p:tag name="KSO_WM_TEMPLATE_SUBCATEGORY" val="21"/>
  <p:tag name="KSO_WM_TEMPLATE_MASTER_TYPE" val="0"/>
  <p:tag name="KSO_WM_TEMPLATE_COLOR_TYPE" val="1"/>
  <p:tag name="KSO_WM_SLIDE_ITEM_CNT" val="0"/>
  <p:tag name="KSO_WM_SLIDE_INDEX" val="1"/>
  <p:tag name="KSO_WM_TAG_VERSION" val="1.0"/>
  <p:tag name="KSO_WM_SLIDE_LAYOUT" val="d_f"/>
  <p:tag name="KSO_WM_SLIDE_LAYOUT_CNT" val="1_1"/>
  <p:tag name="KSO_WM_SLIDE_LAYOUT_INFO" val="{&quot;direction&quot;:1,&quot;id&quot;:&quot;2021-04-01T16:15:33&quot;,&quot;maxSize&quot;:{&quot;size1&quot;:58.8},&quot;minSize&quot;:{&quot;size1&quot;:38.8},&quot;normalSize&quot;:{&quot;size1&quot;:39.26875},&quot;subLayout&quot;:[{&quot;id&quot;:&quot;2021-04-01T16:15:33&quot;,&quot;margin&quot;:{&quot;bottom&quot;:1.6929999589920044,&quot;left&quot;:2.117000102996826,&quot;right&quot;:0,&quot;top&quot;:1.6929999589920044},&quot;type&quot;:0},{&quot;id&quot;:&quot;2021-04-01T16:15:33&quot;,&quot;margin&quot;:{&quot;bottom&quot;:1.6929999589920044,&quot;left&quot;:1.6929999589920044,&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195998712faa657ab87"/>
  <p:tag name="KSO_WM_CHIP_FILLPROP" val="[[{&quot;text_align&quot;:&quot;cm&quot;,&quot;text_direction&quot;:&quot;horizontal&quot;,&quot;support_features&quot;:[&quot;creativepic&quot;],&quot;support_big_font&quot;:false,&quot;picture_toward&quot;:1,&quot;picture_dockside&quot;:[],&quot;fill_id&quot;:&quot;046a24402aa84fab9950226b440a17c8&quot;,&quot;fill_align&quot;:&quot;cm&quot;,&quot;chip_types&quot;:[&quot;picture&quot;]},{&quot;text_align&quot;:&quot;lb&quot;,&quot;text_direction&quot;:&quot;horizontal&quot;,&quot;support_big_font&quot;:true,&quot;picture_toward&quot;:0,&quot;picture_dockside&quot;:[],&quot;fill_id&quot;:&quot;20916184201d4f298034d43814fcc4fa&quot;,&quot;fill_align&quot;:&quot;lb&quot;,&quot;chip_types&quot;:[&quot;text&quot;]}]]"/>
  <p:tag name="KSO_WM_CHIP_DECFILLPROP" val="[]"/>
  <p:tag name="KSO_WM_SLIDE_TYPE" val="text"/>
  <p:tag name="KSO_WM_SLIDE_SIZE" val="888*348"/>
  <p:tag name="KSO_WM_SLIDE_POSITION" val="0*95"/>
  <p:tag name="KSO_WM_CHIP_GROUPID" val="5fadf195998712faa657ab86"/>
  <p:tag name="KSO_WM_SLIDE_BK_DARK_LIGHT" val="2"/>
  <p:tag name="KSO_WM_SLIDE_BACKGROUND_TYPE" val="general"/>
  <p:tag name="KSO_WM_SLIDE_SUPPORT_FEATURE_TYPE" val="8"/>
  <p:tag name="KSO_WM_SLIDE_SUBTYPE" val="picTxt"/>
  <p:tag name="KSO_WM_TEMPLATE_ASSEMBLE_XID" val="6065703f4054ed1e2fb81493"/>
  <p:tag name="KSO_WM_TEMPLATE_ASSEMBLE_GROUPID" val="6065703f4054ed1e2fb81493"/>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715_1*ζ_h_i*1_1_1"/>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19153_6*m_h_f*1_3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410.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715_1*ζ_h_i*1_1_2"/>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UNIT_PICTURE_TOWARD" val="1"/>
  <p:tag name="KSO_WM_UNIT_VALUE" val="1435*1387"/>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715_1*ζ_h_d*1_1_1"/>
  <p:tag name="KSO_WM_TEMPLATE_CATEGORY" val="diagram"/>
  <p:tag name="KSO_WM_TEMPLATE_INDEX" val="20216715"/>
  <p:tag name="KSO_WM_UNIT_LAYERLEVEL" val="1_1_1"/>
  <p:tag name="KSO_WM_TAG_VERSION" val="1.0"/>
  <p:tag name="KSO_WM_BEAUTIFY_FLAG" val="#wm#"/>
  <p:tag name="KSO_WM_UNIT_DIAGRAM_MODELTYPE" val="creativePicture"/>
  <p:tag name="KSO_WM_UNIT_USESOURCEFORMAT_APPLY" val="1"/>
</p:tagLst>
</file>

<file path=ppt/tags/tag41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32_1*f*1"/>
  <p:tag name="KSO_WM_TEMPLATE_CATEGORY" val="diagram"/>
  <p:tag name="KSO_WM_TEMPLATE_INDEX" val="2021703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07d42e7a557c480bb239dd4d36dd2d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2f11842ffb24742be6c3c047d565edd"/>
  <p:tag name="KSO_WM_UNIT_SUPPORT_BIG_FONT" val="1"/>
  <p:tag name="KSO_WM_UNIT_TEXT_FILL_FORE_SCHEMECOLOR_INDEX_BRIGHTNESS" val="0.25"/>
  <p:tag name="KSO_WM_UNIT_TEXT_FILL_FORE_SCHEMECOLOR_INDEX" val="13"/>
  <p:tag name="KSO_WM_UNIT_TEXT_FILL_TYPE" val="1"/>
  <p:tag name="KSO_WM_TEMPLATE_ASSEMBLE_XID" val="6065703f4054ed1e2fb81493"/>
  <p:tag name="KSO_WM_TEMPLATE_ASSEMBLE_GROUPID" val="6065703f4054ed1e2fb81493"/>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032_1*i*1"/>
  <p:tag name="KSO_WM_TEMPLATE_CATEGORY" val="diagram"/>
  <p:tag name="KSO_WM_TEMPLATE_INDEX" val="20217032"/>
  <p:tag name="KSO_WM_UNIT_LAYERLEVEL" val="1"/>
  <p:tag name="KSO_WM_TAG_VERSION" val="1.0"/>
  <p:tag name="KSO_WM_BEAUTIFY_FLAG" val="#wm#"/>
  <p:tag name="KSO_WM_UNIT_BLOCK" val="0"/>
  <p:tag name="KSO_WM_UNIT_SM_LIMIT_TYPE" val="1"/>
  <p:tag name="KSO_WM_UNIT_DEC_AREA_ID" val="99bd2141fac44da9ad18283ac7d2828f"/>
  <p:tag name="KSO_WM_UNIT_TYPE" val="i"/>
  <p:tag name="KSO_WM_UNIT_INDEX"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adf195998712faa657ab86"/>
  <p:tag name="KSO_WM_CHIP_XID" val="5fadf195998712faa657ab8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703f4054ed1e2fb81493"/>
  <p:tag name="KSO_WM_TEMPLATE_ASSEMBLE_GROUPID" val="6065703f4054ed1e2fb81493"/>
</p:tagLst>
</file>

<file path=ppt/tags/tag414.xml><?xml version="1.0" encoding="utf-8"?>
<p:tagLst xmlns:p="http://schemas.openxmlformats.org/presentationml/2006/main">
  <p:tag name="KSO_WM_BEAUTIFY_FLAG" val="#wm#"/>
  <p:tag name="KSO_WM_TEMPLATE_CATEGORY" val="diagram"/>
  <p:tag name="KSO_WM_TEMPLATE_INDEX" val="20217032"/>
  <p:tag name="KSO_WM_SLIDE_ID" val="diagram20217032_1"/>
  <p:tag name="KSO_WM_TEMPLATE_SUBCATEGORY" val="21"/>
  <p:tag name="KSO_WM_TEMPLATE_MASTER_TYPE" val="0"/>
  <p:tag name="KSO_WM_TEMPLATE_COLOR_TYPE" val="1"/>
  <p:tag name="KSO_WM_SLIDE_ITEM_CNT" val="0"/>
  <p:tag name="KSO_WM_SLIDE_INDEX" val="1"/>
  <p:tag name="KSO_WM_TAG_VERSION" val="1.0"/>
  <p:tag name="KSO_WM_SLIDE_LAYOUT" val="d_f"/>
  <p:tag name="KSO_WM_SLIDE_LAYOUT_CNT" val="1_1"/>
  <p:tag name="KSO_WM_SLIDE_LAYOUT_INFO" val="{&quot;direction&quot;:1,&quot;id&quot;:&quot;2021-04-01T16:15:33&quot;,&quot;maxSize&quot;:{&quot;size1&quot;:58.8},&quot;minSize&quot;:{&quot;size1&quot;:38.8},&quot;normalSize&quot;:{&quot;size1&quot;:39.26875},&quot;subLayout&quot;:[{&quot;id&quot;:&quot;2021-04-01T16:15:33&quot;,&quot;margin&quot;:{&quot;bottom&quot;:1.6929999589920044,&quot;left&quot;:2.117000102996826,&quot;right&quot;:0,&quot;top&quot;:1.6929999589920044},&quot;type&quot;:0},{&quot;id&quot;:&quot;2021-04-01T16:15:33&quot;,&quot;margin&quot;:{&quot;bottom&quot;:1.6929999589920044,&quot;left&quot;:1.6929999589920044,&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195998712faa657ab87"/>
  <p:tag name="KSO_WM_CHIP_FILLPROP" val="[[{&quot;text_align&quot;:&quot;cm&quot;,&quot;text_direction&quot;:&quot;horizontal&quot;,&quot;support_features&quot;:[&quot;creativepic&quot;],&quot;support_big_font&quot;:false,&quot;picture_toward&quot;:1,&quot;picture_dockside&quot;:[],&quot;fill_id&quot;:&quot;046a24402aa84fab9950226b440a17c8&quot;,&quot;fill_align&quot;:&quot;cm&quot;,&quot;chip_types&quot;:[&quot;picture&quot;]},{&quot;text_align&quot;:&quot;lb&quot;,&quot;text_direction&quot;:&quot;horizontal&quot;,&quot;support_big_font&quot;:true,&quot;picture_toward&quot;:0,&quot;picture_dockside&quot;:[],&quot;fill_id&quot;:&quot;20916184201d4f298034d43814fcc4fa&quot;,&quot;fill_align&quot;:&quot;lb&quot;,&quot;chip_types&quot;:[&quot;text&quot;]}]]"/>
  <p:tag name="KSO_WM_CHIP_DECFILLPROP" val="[]"/>
  <p:tag name="KSO_WM_SLIDE_TYPE" val="text"/>
  <p:tag name="KSO_WM_SLIDE_SIZE" val="888*348"/>
  <p:tag name="KSO_WM_SLIDE_POSITION" val="0*95"/>
  <p:tag name="KSO_WM_CHIP_GROUPID" val="5fadf195998712faa657ab86"/>
  <p:tag name="KSO_WM_SLIDE_BK_DARK_LIGHT" val="2"/>
  <p:tag name="KSO_WM_SLIDE_BACKGROUND_TYPE" val="general"/>
  <p:tag name="KSO_WM_SLIDE_SUPPORT_FEATURE_TYPE" val="8"/>
  <p:tag name="KSO_WM_SLIDE_SUBTYPE" val="picTxt"/>
  <p:tag name="KSO_WM_TEMPLATE_ASSEMBLE_XID" val="6065703f4054ed1e2fb81493"/>
  <p:tag name="KSO_WM_TEMPLATE_ASSEMBLE_GROUPID" val="6065703f4054ed1e2fb81493"/>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commondata" val="eyJoZGlkIjoiZWNhYzNhMTZhNTkzYzVhY2QzZGM5YTJlOWMzZjY2YjIifQ=="/>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4_1"/>
  <p:tag name="KSO_WM_TEMPLATE_CATEGORY" val="diagram"/>
  <p:tag name="KSO_WM_TEMPLATE_INDEX" val="20219153"/>
  <p:tag name="KSO_WM_UNIT_LAYERLEVEL" val="1_1_1"/>
  <p:tag name="KSO_WM_TAG_VERSION" val="1.0"/>
  <p:tag name="KSO_WM_BEAUTIFY_FLAG" val="#wm#"/>
  <p:tag name="KSO_WM_UNIT_TYPE" val="m_h_i"/>
  <p:tag name="KSO_WM_UNIT_INDEX" val="1_4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4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19153_6*m_h_f*1_4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5_1"/>
  <p:tag name="KSO_WM_TEMPLATE_CATEGORY" val="diagram"/>
  <p:tag name="KSO_WM_TEMPLATE_INDEX" val="20219153"/>
  <p:tag name="KSO_WM_UNIT_LAYERLEVEL" val="1_1_1"/>
  <p:tag name="KSO_WM_TAG_VERSION" val="1.0"/>
  <p:tag name="KSO_WM_BEAUTIFY_FLAG" val="#wm#"/>
  <p:tag name="KSO_WM_UNIT_TYPE" val="m_h_i"/>
  <p:tag name="KSO_WM_UNIT_INDEX" val="1_5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4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19153_6*m_h_f*1_5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6_1"/>
  <p:tag name="KSO_WM_TEMPLATE_CATEGORY" val="diagram"/>
  <p:tag name="KSO_WM_TEMPLATE_INDEX" val="20219153"/>
  <p:tag name="KSO_WM_UNIT_LAYERLEVEL" val="1_1_1"/>
  <p:tag name="KSO_WM_TAG_VERSION" val="1.0"/>
  <p:tag name="KSO_WM_BEAUTIFY_FLAG" val="#wm#"/>
  <p:tag name="KSO_WM_UNIT_TYPE" val="m_h_i"/>
  <p:tag name="KSO_WM_UNIT_INDEX" val="1_6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4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6_1"/>
  <p:tag name="KSO_WM_UNIT_ID" val="diagram20219153_6*m_h_f*1_6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7_1"/>
  <p:tag name="KSO_WM_TEMPLATE_CATEGORY" val="diagram"/>
  <p:tag name="KSO_WM_TEMPLATE_INDEX" val="20219153"/>
  <p:tag name="KSO_WM_UNIT_LAYERLEVEL" val="1_1_1"/>
  <p:tag name="KSO_WM_TAG_VERSION" val="1.0"/>
  <p:tag name="KSO_WM_BEAUTIFY_FLAG" val="#wm#"/>
  <p:tag name="KSO_WM_UNIT_TYPE" val="m_h_i"/>
  <p:tag name="KSO_WM_UNIT_INDEX" val="1_7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4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7_1"/>
  <p:tag name="KSO_WM_UNIT_ID" val="diagram20219153_6*m_h_f*1_7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5-05-02T21:19:55&quot;,&quot;maxSize&quot;:{&quot;size1&quot;:2.310280974926772},&quot;minSize&quot;:{&quot;size1&quot;:2.310280974926772},&quot;normalSize&quot;:{&quot;size1&quot;:2.310280974926772},&quot;subLayout&quot;:[{&quot;id&quot;:&quot;2025-05-02T21:19:55&quot;,&quot;type&quot;:0},{&quot;id&quot;:&quot;2025-05-02T21:19:55&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1"/>
  <p:tag name="KSO_WM_TEMPLATE_CATEGORY" val="diagram"/>
  <p:tag name="KSO_WM_TEMPLATE_INDEX" val="20219153"/>
  <p:tag name="KSO_WM_UNIT_LAYERLEVEL" val="1_1_1"/>
  <p:tag name="KSO_WM_TAG_VERSION" val="1.0"/>
  <p:tag name="KSO_WM_BEAUTIFY_FLAG" val="#wm#"/>
  <p:tag name="KSO_WM_UNIT_TYPE" val="m_h_i"/>
  <p:tag name="KSO_WM_UNIT_INDEX" val="1_1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19153_6*m_h_f*1_1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wm#"/>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2_1"/>
  <p:tag name="KSO_WM_TEMPLATE_CATEGORY" val="diagram"/>
  <p:tag name="KSO_WM_TEMPLATE_INDEX" val="20219153"/>
  <p:tag name="KSO_WM_UNIT_LAYERLEVEL" val="1_1_1"/>
  <p:tag name="KSO_WM_TAG_VERSION" val="1.0"/>
  <p:tag name="KSO_WM_BEAUTIFY_FLAG" val="#wm#"/>
  <p:tag name="KSO_WM_UNIT_TYPE" val="m_h_i"/>
  <p:tag name="KSO_WM_UNIT_INDEX" val="1_2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6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19153_6*m_h_f*1_2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3_1"/>
  <p:tag name="KSO_WM_TEMPLATE_CATEGORY" val="diagram"/>
  <p:tag name="KSO_WM_TEMPLATE_INDEX" val="20219153"/>
  <p:tag name="KSO_WM_UNIT_LAYERLEVEL" val="1_1_1"/>
  <p:tag name="KSO_WM_TAG_VERSION" val="1.0"/>
  <p:tag name="KSO_WM_BEAUTIFY_FLAG" val="#wm#"/>
  <p:tag name="KSO_WM_UNIT_TYPE" val="m_h_i"/>
  <p:tag name="KSO_WM_UNIT_INDEX" val="1_3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6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19153_6*m_h_f*1_3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4_1"/>
  <p:tag name="KSO_WM_TEMPLATE_CATEGORY" val="diagram"/>
  <p:tag name="KSO_WM_TEMPLATE_INDEX" val="20219153"/>
  <p:tag name="KSO_WM_UNIT_LAYERLEVEL" val="1_1_1"/>
  <p:tag name="KSO_WM_TAG_VERSION" val="1.0"/>
  <p:tag name="KSO_WM_BEAUTIFY_FLAG" val="#wm#"/>
  <p:tag name="KSO_WM_UNIT_TYPE" val="m_h_i"/>
  <p:tag name="KSO_WM_UNIT_INDEX" val="1_4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6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19153_6*m_h_f*1_4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5_1"/>
  <p:tag name="KSO_WM_TEMPLATE_CATEGORY" val="diagram"/>
  <p:tag name="KSO_WM_TEMPLATE_INDEX" val="20219153"/>
  <p:tag name="KSO_WM_UNIT_LAYERLEVEL" val="1_1_1"/>
  <p:tag name="KSO_WM_TAG_VERSION" val="1.0"/>
  <p:tag name="KSO_WM_BEAUTIFY_FLAG" val="#wm#"/>
  <p:tag name="KSO_WM_UNIT_TYPE" val="m_h_i"/>
  <p:tag name="KSO_WM_UNIT_INDEX" val="1_5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6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19153_6*m_h_f*1_5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6_1"/>
  <p:tag name="KSO_WM_TEMPLATE_CATEGORY" val="diagram"/>
  <p:tag name="KSO_WM_TEMPLATE_INDEX" val="20219153"/>
  <p:tag name="KSO_WM_UNIT_LAYERLEVEL" val="1_1_1"/>
  <p:tag name="KSO_WM_TAG_VERSION" val="1.0"/>
  <p:tag name="KSO_WM_BEAUTIFY_FLAG" val="#wm#"/>
  <p:tag name="KSO_WM_UNIT_TYPE" val="m_h_i"/>
  <p:tag name="KSO_WM_UNIT_INDEX" val="1_6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7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6_1"/>
  <p:tag name="KSO_WM_UNIT_ID" val="diagram20219153_6*m_h_f*1_6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7_1"/>
  <p:tag name="KSO_WM_TEMPLATE_CATEGORY" val="diagram"/>
  <p:tag name="KSO_WM_TEMPLATE_INDEX" val="20219153"/>
  <p:tag name="KSO_WM_UNIT_LAYERLEVEL" val="1_1_1"/>
  <p:tag name="KSO_WM_TAG_VERSION" val="1.0"/>
  <p:tag name="KSO_WM_BEAUTIFY_FLAG" val="#wm#"/>
  <p:tag name="KSO_WM_UNIT_TYPE" val="m_h_i"/>
  <p:tag name="KSO_WM_UNIT_INDEX" val="1_7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7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7_1"/>
  <p:tag name="KSO_WM_UNIT_ID" val="diagram20219153_6*m_h_f*1_7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7.52921259842519,&quot;top&quot;:140.43755905511813,&quot;width&quot;:873.7707874015748}"/>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2"/>
  <p:tag name="KSO_WM_TEMPLATE_CATEGORY" val="diagram"/>
  <p:tag name="KSO_WM_TEMPLATE_INDEX" val="20219153"/>
  <p:tag name="KSO_WM_UNIT_LAYERLEVEL" val="1_1_1"/>
  <p:tag name="KSO_WM_TAG_VERSION" val="1.0"/>
  <p:tag name="KSO_WM_BEAUTIFY_FLAG" val=""/>
  <p:tag name="KSO_WM_UNIT_TYPE" val="m_h_i"/>
  <p:tag name="KSO_WM_UNIT_INDEX" val="1_1_2"/>
  <p:tag name="KSO_WM_DIAGRAM_GROUP_CODE" val="m1-1"/>
  <p:tag name="KSO_WM_CHIP_GROUPID" val="60b9ecfbd573a1aeab43c12c"/>
  <p:tag name="KSO_WM_CHIP_XID" val="60b9ecfbd573a1aeab43c12d"/>
  <p:tag name="KSO_WM_ASSEMBLE_CHIP_INDEX" val="0311299307ca4aafa4dcc50fe0ab35cf"/>
  <p:tag name="KSO_WM_UNIT_VALUE" val="28"/>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 name="KSO_WM_DIAGRAM_VIRTUALLY_FRAME" val="{&quot;height&quot;:276.588188976378,&quot;left&quot;:48.0292125984252,&quot;top&quot;:131.7375590551181,&quot;width&quot;:864.004881889763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9153_6*m_h_i*1_1_1"/>
  <p:tag name="KSO_WM_TEMPLATE_CATEGORY" val="diagram"/>
  <p:tag name="KSO_WM_TEMPLATE_INDEX" val="20219153"/>
  <p:tag name="KSO_WM_UNIT_LAYERLEVEL" val="1_1_1"/>
  <p:tag name="KSO_WM_TAG_VERSION" val="1.0"/>
  <p:tag name="KSO_WM_BEAUTIFY_FLAG" val="#wm#"/>
  <p:tag name="KSO_WM_UNIT_TYPE" val="m_h_i"/>
  <p:tag name="KSO_WM_UNIT_INDEX" val="1_1_1"/>
  <p:tag name="KSO_WM_DIAGRAM_GROUP_CODE" val="m1-1"/>
  <p:tag name="KSO_WM_CHIP_GROUPID" val="60b9ecfbd573a1aeab43c12c"/>
  <p:tag name="KSO_WM_CHIP_XID" val="60b9ecfbd573a1aeab43c12d"/>
  <p:tag name="KSO_WM_ASSEMBLE_CHIP_INDEX" val="0311299307ca4aafa4dcc50fe0ab35cf"/>
  <p:tag name="KSO_WM_UNIT_VALUE"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5-05-02T21:19:55&quot;,&quot;maxSize&quot;:{&quot;size1&quot;:2.310280974926772},&quot;minSize&quot;:{&quot;size1&quot;:2.310280974926772},&quot;normalSize&quot;:{&quot;size1&quot;:2.310280974926772},&quot;subLayout&quot;:[{&quot;id&quot;:&quot;2025-05-02T21:19:55&quot;,&quot;type&quot;:0},{&quot;id&quot;:&quot;2025-05-02T21:19:55&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SLIDE_SIZE" val="864*324"/>
  <p:tag name="KSO_WM_SLIDE_POSITION" val="47*107"/>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19153_6*m_h_f*1_1_1"/>
  <p:tag name="KSO_WM_TEMPLATE_CATEGORY" val="diagram"/>
  <p:tag name="KSO_WM_TEMPLATE_INDEX" val="20219153"/>
  <p:tag name="KSO_WM_UNIT_LAYERLEVEL" val="1_1_1"/>
  <p:tag name="KSO_WM_TAG_VERSION" val="1.0"/>
  <p:tag name="KSO_WM_BEAUTIFY_FLAG" val="#wm#"/>
  <p:tag name="KSO_WM_DIAGRAM_GROUP_CODE" val="m1-1"/>
  <p:tag name="KSO_WM_UNIT_PRESET_TEXT" val="单击此处输入正文"/>
  <p:tag name="KSO_WM_UNIT_VALUE" val="10"/>
  <p:tag name="KSO_WM_CHIP_GROUPID" val="60b9ecfbd573a1aeab43c12c"/>
  <p:tag name="KSO_WM_CHIP_XID" val="60b9ecfbd573a1aeab43c12d"/>
  <p:tag name="KSO_WM_ASSEMBLE_CHIP_INDEX" val="0311299307ca4aafa4dcc50fe0ab35cf"/>
  <p:tag name="KSO_WM_UNIT_TEXT_FILL_FORE_SCHEMECOLOR_INDEX_BRIGHTNESS" val="0.25"/>
  <p:tag name="KSO_WM_UNIT_TEXT_FILL_FORE_SCHEMECOLOR_INDEX" val="13"/>
  <p:tag name="KSO_WM_UNIT_TEXT_FILL_TYPE" val="1"/>
  <p:tag name="KSO_WM_UNIT_USESOURCEFORMAT_APPLY" val="1"/>
  <p:tag name="KSO_WM_DIAGRAM_VIRTUALLY_FRAME" val="{&quot;height&quot;:283.8624409448819,&quot;left&quot;:54.079212598425194,&quot;top&quot;:127.43755905511811,&quot;width&quot;:873.7707874015748}"/>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7768</Words>
  <Application>WPS 演示</Application>
  <PresentationFormat/>
  <Paragraphs>796</Paragraphs>
  <Slides>70</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70</vt:i4>
      </vt:variant>
    </vt:vector>
  </HeadingPairs>
  <TitlesOfParts>
    <vt:vector size="94" baseType="lpstr">
      <vt:lpstr>Arial</vt:lpstr>
      <vt:lpstr>宋体</vt:lpstr>
      <vt:lpstr>Wingdings</vt:lpstr>
      <vt:lpstr>Arial</vt:lpstr>
      <vt:lpstr>微软雅黑</vt:lpstr>
      <vt:lpstr>Source Han Sans CN Bold</vt:lpstr>
      <vt:lpstr>Yu Gothic UI</vt:lpstr>
      <vt:lpstr>禹卫书法行书简体</vt:lpstr>
      <vt:lpstr>Source Han Serif CN SemiBold</vt:lpstr>
      <vt:lpstr>思源黑体</vt:lpstr>
      <vt:lpstr>黑体</vt:lpstr>
      <vt:lpstr>Wingdings</vt:lpstr>
      <vt:lpstr>等线</vt:lpstr>
      <vt:lpstr>Arial Unicode MS</vt:lpstr>
      <vt:lpstr>思源黑体 CN Normal</vt:lpstr>
      <vt:lpstr>OPPOSans H</vt:lpstr>
      <vt:lpstr>思源黑体 CN Normal</vt:lpstr>
      <vt:lpstr>Segoe UI</vt:lpstr>
      <vt:lpstr>思源黑体 CN Medium</vt:lpstr>
      <vt:lpstr>Source Han Sans CN Heavy</vt:lpstr>
      <vt:lpstr>MS UI Gothic</vt:lpstr>
      <vt:lpstr>思源黑体 CN Regular</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职工保障互助会</cp:lastModifiedBy>
  <cp:revision>309</cp:revision>
  <dcterms:created xsi:type="dcterms:W3CDTF">2025-05-01T02:28:00Z</dcterms:created>
  <dcterms:modified xsi:type="dcterms:W3CDTF">2025-05-05T09:51:53Z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BDA8FC1E996341D28A638487A426FDD2_12</vt:lpwstr>
  </property>
  <property fmtid="{D5CDD505-2E9C-101B-9397-08002B2CF9AE}" pid="3" name="KSOProductBuildVer">
    <vt:lpwstr>2052-12.1.0.16250</vt:lpwstr>
  </property>
</Properties>
</file>